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-25400" y="209550"/>
            <a:ext cx="12217400" cy="5759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203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000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5969000"/>
            <a:ext cx="12192000" cy="203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00">
                  <a:alpha val="75000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FFCC00">
              <a:alpha val="75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1717676"/>
            <a:ext cx="10363200" cy="1470025"/>
          </a:xfrm>
        </p:spPr>
        <p:txBody>
          <a:bodyPr/>
          <a:lstStyle>
            <a:lvl1pPr>
              <a:lnSpc>
                <a:spcPct val="10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302000"/>
            <a:ext cx="8331200" cy="609600"/>
          </a:xfrm>
        </p:spPr>
        <p:txBody>
          <a:bodyPr anchor="ctr"/>
          <a:lstStyle>
            <a:lvl1pPr marL="0" indent="0">
              <a:buFont typeface="Webdings" pitchFamily="18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58" y="519749"/>
            <a:ext cx="3035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13244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0041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33364"/>
            <a:ext cx="2870200" cy="5557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33364"/>
            <a:ext cx="8407400" cy="5557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2352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739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1613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7576"/>
            <a:ext cx="56388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917576"/>
            <a:ext cx="56388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8664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9963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3061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235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2936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1434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sundaybizsy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3364"/>
            <a:ext cx="11480800" cy="452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1" tIns="44443" rIns="90471" bIns="444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2435" name="Line 3"/>
          <p:cNvSpPr>
            <a:spLocks noChangeShapeType="1"/>
          </p:cNvSpPr>
          <p:nvPr/>
        </p:nvSpPr>
        <p:spPr bwMode="auto">
          <a:xfrm>
            <a:off x="0" y="738188"/>
            <a:ext cx="1215813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7576"/>
            <a:ext cx="11480800" cy="487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1" tIns="44443" rIns="90471" bIns="44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endParaRPr lang="en-US"/>
          </a:p>
        </p:txBody>
      </p:sp>
      <p:sp>
        <p:nvSpPr>
          <p:cNvPr id="402445" name="Rectangle 13"/>
          <p:cNvSpPr>
            <a:spLocks noChangeArrowheads="1"/>
          </p:cNvSpPr>
          <p:nvPr userDrawn="1"/>
        </p:nvSpPr>
        <p:spPr bwMode="auto">
          <a:xfrm>
            <a:off x="0" y="0"/>
            <a:ext cx="12192000" cy="203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402446" name="Rectangle 14"/>
          <p:cNvSpPr>
            <a:spLocks noChangeArrowheads="1"/>
          </p:cNvSpPr>
          <p:nvPr userDrawn="1"/>
        </p:nvSpPr>
        <p:spPr bwMode="auto">
          <a:xfrm>
            <a:off x="0" y="5969000"/>
            <a:ext cx="12192000" cy="203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402447" name="Rectangle 15"/>
          <p:cNvSpPr>
            <a:spLocks noChangeArrowheads="1"/>
          </p:cNvSpPr>
          <p:nvPr userDrawn="1"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228600" indent="-228600" algn="r" defTabSz="760413">
              <a:defRPr/>
            </a:pPr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Sunday Business Systems</a:t>
            </a:r>
          </a:p>
        </p:txBody>
      </p:sp>
      <p:sp>
        <p:nvSpPr>
          <p:cNvPr id="402450" name="Text Box 18">
            <a:hlinkClick r:id="rId13"/>
          </p:cNvPr>
          <p:cNvSpPr txBox="1">
            <a:spLocks noChangeArrowheads="1"/>
          </p:cNvSpPr>
          <p:nvPr userDrawn="1"/>
        </p:nvSpPr>
        <p:spPr bwMode="auto">
          <a:xfrm>
            <a:off x="177800" y="6367464"/>
            <a:ext cx="3012044" cy="33598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28600" indent="-228600" defTabSz="760413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www.SundayBizSys.com</a:t>
            </a:r>
          </a:p>
        </p:txBody>
      </p:sp>
    </p:spTree>
    <p:extLst>
      <p:ext uri="{BB962C8B-B14F-4D97-AF65-F5344CB8AC3E}">
        <p14:creationId xmlns:p14="http://schemas.microsoft.com/office/powerpoint/2010/main" val="95253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9pPr>
    </p:titleStyle>
    <p:bodyStyle>
      <a:lvl1pPr marL="228600" indent="-228600" algn="l" defTabSz="760413" rtl="0" eaLnBrk="1" fontAlgn="base" hangingPunct="1">
        <a:spcBef>
          <a:spcPct val="20000"/>
        </a:spcBef>
        <a:spcAft>
          <a:spcPct val="0"/>
        </a:spcAft>
        <a:buSzPct val="95000"/>
        <a:buFont typeface="Webdings" pitchFamily="18" charset="2"/>
        <a:buChar char="4"/>
        <a:defRPr sz="1900">
          <a:solidFill>
            <a:srgbClr val="090D3A"/>
          </a:solidFill>
          <a:latin typeface="+mn-lt"/>
          <a:ea typeface="+mn-ea"/>
          <a:cs typeface="+mn-cs"/>
        </a:defRPr>
      </a:lvl1pPr>
      <a:lvl2pPr marL="687388" indent="-231775" algn="l" defTabSz="760413" rtl="0" eaLnBrk="1" fontAlgn="base" hangingPunct="1">
        <a:spcBef>
          <a:spcPct val="20000"/>
        </a:spcBef>
        <a:spcAft>
          <a:spcPct val="0"/>
        </a:spcAft>
        <a:buSzPct val="90000"/>
        <a:buFont typeface="Webdings" pitchFamily="18" charset="2"/>
        <a:buChar char="8"/>
        <a:defRPr sz="1700">
          <a:solidFill>
            <a:srgbClr val="090D3A"/>
          </a:solidFill>
          <a:latin typeface="+mn-lt"/>
        </a:defRPr>
      </a:lvl2pPr>
      <a:lvl3pPr marL="1143000" indent="-228600" algn="l" defTabSz="760413" rtl="0" eaLnBrk="1" fontAlgn="base" hangingPunct="1">
        <a:spcBef>
          <a:spcPct val="20000"/>
        </a:spcBef>
        <a:spcAft>
          <a:spcPct val="0"/>
        </a:spcAft>
        <a:buSzPct val="55000"/>
        <a:buFont typeface="Webdings" pitchFamily="18" charset="2"/>
        <a:buChar char="="/>
        <a:defRPr sz="1500">
          <a:solidFill>
            <a:srgbClr val="090D3A"/>
          </a:solidFill>
          <a:latin typeface="+mn-lt"/>
        </a:defRPr>
      </a:lvl3pPr>
      <a:lvl4pPr marL="1598613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300">
          <a:solidFill>
            <a:srgbClr val="090D3A"/>
          </a:solidFill>
          <a:latin typeface="+mn-lt"/>
        </a:defRPr>
      </a:lvl4pPr>
      <a:lvl5pPr marL="24130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5pPr>
      <a:lvl6pPr marL="28702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6pPr>
      <a:lvl7pPr marL="33274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7pPr>
      <a:lvl8pPr marL="37846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8pPr>
      <a:lvl9pPr marL="42418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SBS Quality Database Version 6.0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features</a:t>
            </a:r>
          </a:p>
          <a:p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6643132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6F0F-E531-968F-0D48-117CF21B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Register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6B9EA-E1EF-BDDD-F9CD-5B28F74BE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076286"/>
            <a:ext cx="11480800" cy="2556202"/>
          </a:xfrm>
        </p:spPr>
      </p:pic>
    </p:spTree>
    <p:extLst>
      <p:ext uri="{BB962C8B-B14F-4D97-AF65-F5344CB8AC3E}">
        <p14:creationId xmlns:p14="http://schemas.microsoft.com/office/powerpoint/2010/main" val="7222100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99BF-EB55-049D-D33C-0CF3F20B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9001 Section 4 Context of the Organization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7C5CF-D6E6-0B55-E7F1-7D8EFCB4D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4.0 Context of the Organization</a:t>
            </a:r>
          </a:p>
          <a:p>
            <a:pPr lvl="1"/>
            <a:r>
              <a:rPr lang="en-US" dirty="0"/>
              <a:t>can be difficult to interpret, document, and demonstrate in an audit</a:t>
            </a:r>
          </a:p>
          <a:p>
            <a:pPr lvl="1"/>
            <a:r>
              <a:rPr lang="en-US" dirty="0"/>
              <a:t>We have made it very easy to comply with all the requirements of section 4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276DE51-E0EB-CC83-ED5E-BA02ABB80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86527"/>
              </p:ext>
            </p:extLst>
          </p:nvPr>
        </p:nvGraphicFramePr>
        <p:xfrm>
          <a:off x="1553029" y="1964992"/>
          <a:ext cx="81280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462">
                  <a:extLst>
                    <a:ext uri="{9D8B030D-6E8A-4147-A177-3AD203B41FA5}">
                      <a16:colId xmlns:a16="http://schemas.microsoft.com/office/drawing/2014/main" val="3776117391"/>
                    </a:ext>
                  </a:extLst>
                </a:gridCol>
                <a:gridCol w="2374538">
                  <a:extLst>
                    <a:ext uri="{9D8B030D-6E8A-4147-A177-3AD203B41FA5}">
                      <a16:colId xmlns:a16="http://schemas.microsoft.com/office/drawing/2014/main" val="278411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Quality DB 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87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organization shall determine external and internal issues that are relevant to its 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Determine the interested parties that are relevant to the quality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98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Define interested party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1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Monitor and review each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4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 the scope of the quality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5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Apply risk-based approach to prioritize 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14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8372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99BF-EB55-049D-D33C-0CF3F20B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of the Organization, Interested Parties, Issues &amp; Risk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3F2B7-2DF0-8EAE-51FF-0F5F3DFFD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95" r="40166" b="18763"/>
          <a:stretch/>
        </p:blipFill>
        <p:spPr>
          <a:xfrm>
            <a:off x="304800" y="844730"/>
            <a:ext cx="5597120" cy="34224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48ADF-8388-7C28-D1F7-051B0B580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00" r="40000" b="29778"/>
          <a:stretch/>
        </p:blipFill>
        <p:spPr>
          <a:xfrm>
            <a:off x="6038821" y="2722479"/>
            <a:ext cx="6022550" cy="30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9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0666-E74F-5570-AEEF-6D5875D2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 Diagram (Fishbone)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BAF70-5CBE-92C6-1D6D-C7DD0EAD1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821" y="917575"/>
            <a:ext cx="8614757" cy="4873625"/>
          </a:xfrm>
        </p:spPr>
      </p:pic>
    </p:spTree>
    <p:extLst>
      <p:ext uri="{BB962C8B-B14F-4D97-AF65-F5344CB8AC3E}">
        <p14:creationId xmlns:p14="http://schemas.microsoft.com/office/powerpoint/2010/main" val="83646546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2E32-3237-CEF1-CF78-646C9866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Surveys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1A8B2E-D226-13D6-4EAA-111E87C38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771" y="1511530"/>
            <a:ext cx="7342857" cy="3685714"/>
          </a:xfrm>
        </p:spPr>
      </p:pic>
    </p:spTree>
    <p:extLst>
      <p:ext uri="{BB962C8B-B14F-4D97-AF65-F5344CB8AC3E}">
        <p14:creationId xmlns:p14="http://schemas.microsoft.com/office/powerpoint/2010/main" val="19798171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A566-D7A7-5E88-66A2-46C46DA12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6.0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AE26-7D05-F587-849C-88419A8F9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features include: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Improved menu system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Improved dashboard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Improved CAR Process</a:t>
            </a:r>
          </a:p>
          <a:p>
            <a:pPr marL="458788"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configurable workflow controls</a:t>
            </a:r>
          </a:p>
          <a:p>
            <a:pPr marL="458788"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electronic signature approvals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 the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context of the organization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Risks and opportunities of interested parties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Fishbone diagram / cause and effect analysis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Environmental Health and Safety (EHS)</a:t>
            </a:r>
          </a:p>
          <a:p>
            <a:pPr marL="458788"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safety incident reports</a:t>
            </a:r>
          </a:p>
          <a:p>
            <a:pPr marL="458788"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job hazard assessments</a:t>
            </a:r>
          </a:p>
          <a:p>
            <a:pPr marL="458788"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hazardous waste tracking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Lessons Learned Register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and improved reports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Minor bug fixes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53475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5BA3-9D79-AB09-FEEE-3B5A4298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SBS Quality Database Version 6.0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4062D-D10D-D6FD-6D65-20EF83BE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2 new features added:</a:t>
            </a:r>
          </a:p>
          <a:p>
            <a:r>
              <a:rPr lang="en-US" dirty="0"/>
              <a:t>An </a:t>
            </a:r>
            <a:r>
              <a:rPr lang="en-US" b="1" dirty="0"/>
              <a:t>Environmental Health &amp; Safety </a:t>
            </a:r>
            <a:r>
              <a:rPr lang="en-US" dirty="0"/>
              <a:t>(EHS) module</a:t>
            </a:r>
          </a:p>
          <a:p>
            <a:pPr lvl="1"/>
            <a:r>
              <a:rPr lang="en-US" dirty="0"/>
              <a:t>Safety Incident records and management</a:t>
            </a:r>
          </a:p>
          <a:p>
            <a:pPr lvl="1"/>
            <a:r>
              <a:rPr lang="en-US" dirty="0"/>
              <a:t>Job Hazard assessment</a:t>
            </a:r>
          </a:p>
          <a:p>
            <a:pPr lvl="1"/>
            <a:r>
              <a:rPr lang="en-US" dirty="0"/>
              <a:t>Hazardous material Transactions</a:t>
            </a:r>
          </a:p>
          <a:p>
            <a:pPr lvl="1"/>
            <a:r>
              <a:rPr lang="en-US" dirty="0"/>
              <a:t>EMS interested parties and organizational context </a:t>
            </a:r>
          </a:p>
          <a:p>
            <a:r>
              <a:rPr lang="en-US" dirty="0"/>
              <a:t>A </a:t>
            </a:r>
            <a:r>
              <a:rPr lang="en-US" b="1" dirty="0"/>
              <a:t>QMS Tools </a:t>
            </a:r>
            <a:r>
              <a:rPr lang="en-US" dirty="0"/>
              <a:t>module</a:t>
            </a:r>
          </a:p>
          <a:p>
            <a:pPr lvl="1"/>
            <a:r>
              <a:rPr lang="en-US" dirty="0"/>
              <a:t>Lessons Learned (register)</a:t>
            </a:r>
          </a:p>
          <a:p>
            <a:pPr lvl="1"/>
            <a:r>
              <a:rPr lang="en-US" dirty="0"/>
              <a:t>Context of the Organization</a:t>
            </a:r>
          </a:p>
          <a:p>
            <a:pPr lvl="1"/>
            <a:r>
              <a:rPr lang="en-US" dirty="0"/>
              <a:t>Fishbone or cause and effect diagram for problem-solving</a:t>
            </a:r>
          </a:p>
          <a:p>
            <a:pPr lvl="1"/>
            <a:r>
              <a:rPr lang="en-US" dirty="0"/>
              <a:t>Simple surveys</a:t>
            </a:r>
          </a:p>
          <a:p>
            <a:endParaRPr lang="en-US" dirty="0"/>
          </a:p>
          <a:p>
            <a:r>
              <a:rPr lang="en-US" dirty="0"/>
              <a:t>Additional bug fixes and enhancements are included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ACFE2-A840-0D65-6DCF-6EFA8F0D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432" y="314715"/>
            <a:ext cx="4154768" cy="56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59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54A7-4E34-E206-DF0D-0E40FD58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Environmental Health &amp; Safety Module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A71A7F-078B-263D-3FD6-FC704E5E4F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8" y="917575"/>
            <a:ext cx="5791189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689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E4DE-007A-BCA1-45F7-BB115DDC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incident records and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AD71D4-B7B1-26AF-1F6F-CE98C4605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18" r="51107" b="20383"/>
          <a:stretch/>
        </p:blipFill>
        <p:spPr>
          <a:xfrm>
            <a:off x="1453444" y="875743"/>
            <a:ext cx="6968067" cy="5106513"/>
          </a:xfrm>
        </p:spPr>
      </p:pic>
    </p:spTree>
    <p:extLst>
      <p:ext uri="{BB962C8B-B14F-4D97-AF65-F5344CB8AC3E}">
        <p14:creationId xmlns:p14="http://schemas.microsoft.com/office/powerpoint/2010/main" val="11951586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C47B-83C6-BA18-DC00-AFA2605F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Hazard Assessment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5BE01-C940-356A-68BA-4605A4DF6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86" r="48501" b="26638"/>
          <a:stretch/>
        </p:blipFill>
        <p:spPr>
          <a:xfrm>
            <a:off x="1769534" y="729013"/>
            <a:ext cx="8465521" cy="5333119"/>
          </a:xfrm>
        </p:spPr>
      </p:pic>
    </p:spTree>
    <p:extLst>
      <p:ext uri="{BB962C8B-B14F-4D97-AF65-F5344CB8AC3E}">
        <p14:creationId xmlns:p14="http://schemas.microsoft.com/office/powerpoint/2010/main" val="27341080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5354-510A-EDCB-685C-FC196E6F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Hazardous Material Transactions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FEC17B-F909-864D-9B2E-37F01EAD5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86" r="63355" b="32891"/>
          <a:stretch/>
        </p:blipFill>
        <p:spPr>
          <a:xfrm>
            <a:off x="2798233" y="825962"/>
            <a:ext cx="6595533" cy="5206075"/>
          </a:xfrm>
        </p:spPr>
      </p:pic>
    </p:spTree>
    <p:extLst>
      <p:ext uri="{BB962C8B-B14F-4D97-AF65-F5344CB8AC3E}">
        <p14:creationId xmlns:p14="http://schemas.microsoft.com/office/powerpoint/2010/main" val="9597013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08DA-8A97-E542-3BFD-B6EA1497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Context of the Organization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CEE39-49DB-0A7C-20C9-70BB48ACC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86" r="34300" b="17604"/>
          <a:stretch/>
        </p:blipFill>
        <p:spPr>
          <a:xfrm>
            <a:off x="1182511" y="869243"/>
            <a:ext cx="8909756" cy="5088765"/>
          </a:xfrm>
        </p:spPr>
      </p:pic>
    </p:spTree>
    <p:extLst>
      <p:ext uri="{BB962C8B-B14F-4D97-AF65-F5344CB8AC3E}">
        <p14:creationId xmlns:p14="http://schemas.microsoft.com/office/powerpoint/2010/main" val="26077473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647C-6704-9909-3150-3CF942A6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QMS Tools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0CEA3F-3D9E-8E53-CFBD-A633297FF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423" y="815975"/>
            <a:ext cx="5801574" cy="4873625"/>
          </a:xfrm>
        </p:spPr>
      </p:pic>
    </p:spTree>
    <p:extLst>
      <p:ext uri="{BB962C8B-B14F-4D97-AF65-F5344CB8AC3E}">
        <p14:creationId xmlns:p14="http://schemas.microsoft.com/office/powerpoint/2010/main" val="25619903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9933">
                <a:alpha val="72000"/>
              </a:srgbClr>
            </a:gs>
            <a:gs pos="50000">
              <a:srgbClr val="FFFFFF"/>
            </a:gs>
            <a:gs pos="100000">
              <a:srgbClr val="FF9933">
                <a:alpha val="72000"/>
              </a:srgbClr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228600" marR="0" indent="-228600" algn="ctr" defTabSz="7604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9933">
                <a:alpha val="72000"/>
              </a:srgbClr>
            </a:gs>
            <a:gs pos="50000">
              <a:srgbClr val="FFFFFF"/>
            </a:gs>
            <a:gs pos="100000">
              <a:srgbClr val="FF9933">
                <a:alpha val="72000"/>
              </a:srgbClr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228600" marR="0" indent="-228600" algn="ctr" defTabSz="7604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FCE9CE1C-C5E5-429B-A43B-D9484A80D1D2}" vid="{EEF86302-3B2B-40FF-9750-0B06EB39D2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SBS Presentation Template</Template>
  <TotalTime>45</TotalTime>
  <Words>289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Franklin Gothic Book</vt:lpstr>
      <vt:lpstr>Tahoma</vt:lpstr>
      <vt:lpstr>Verdana</vt:lpstr>
      <vt:lpstr>Webdings</vt:lpstr>
      <vt:lpstr>Wingdings 2</vt:lpstr>
      <vt:lpstr>blank</vt:lpstr>
      <vt:lpstr>SBS Quality Database Version 6.0 Overview</vt:lpstr>
      <vt:lpstr>What’s new in 6.0</vt:lpstr>
      <vt:lpstr>SBS Quality Database Version 6.0</vt:lpstr>
      <vt:lpstr>Environmental Health &amp; Safety Module</vt:lpstr>
      <vt:lpstr>Safety incident records and management</vt:lpstr>
      <vt:lpstr>Job Hazard Assessment</vt:lpstr>
      <vt:lpstr>Hazardous Material Transactions</vt:lpstr>
      <vt:lpstr>EMS Context of the Organization</vt:lpstr>
      <vt:lpstr>QMS Tools</vt:lpstr>
      <vt:lpstr>Lessons Learned Register</vt:lpstr>
      <vt:lpstr>ISO 9001 Section 4 Context of the Organization</vt:lpstr>
      <vt:lpstr>Context of the Organization, Interested Parties, Issues &amp; Risk</vt:lpstr>
      <vt:lpstr>Cause and Effect Diagram (Fishbone)</vt:lpstr>
      <vt:lpstr>Simple Surveys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Stack</dc:creator>
  <cp:lastModifiedBy>Andrew Stack</cp:lastModifiedBy>
  <cp:revision>4</cp:revision>
  <dcterms:created xsi:type="dcterms:W3CDTF">2022-11-18T15:43:52Z</dcterms:created>
  <dcterms:modified xsi:type="dcterms:W3CDTF">2023-01-04T19:12:46Z</dcterms:modified>
</cp:coreProperties>
</file>