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12.xml" ContentType="application/vnd.openxmlformats-officedocument.theme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_rels/presentation.xml.rels" ContentType="application/vnd.openxmlformats-package.relationships+xml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23.png" ContentType="image/png"/>
  <Override PartName="/ppt/media/image22.png" ContentType="image/png"/>
  <Override PartName="/ppt/media/image18.png" ContentType="image/png"/>
  <Override PartName="/ppt/media/image9.png" ContentType="image/png"/>
  <Override PartName="/ppt/media/image20.png" ContentType="image/png"/>
  <Override PartName="/ppt/media/image8.png" ContentType="image/png"/>
  <Override PartName="/ppt/media/image17.png" ContentType="image/png"/>
  <Override PartName="/ppt/media/image12.png" ContentType="image/png"/>
  <Override PartName="/ppt/media/image35.png" ContentType="image/png"/>
  <Override PartName="/ppt/media/image3.png" ContentType="image/png"/>
  <Override PartName="/ppt/media/image13.png" ContentType="image/png"/>
  <Override PartName="/ppt/media/image36.png" ContentType="image/png"/>
  <Override PartName="/ppt/media/image4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11.png" ContentType="image/png"/>
  <Override PartName="/ppt/media/image2.png" ContentType="image/png"/>
  <Override PartName="/ppt/media/image34.png" ContentType="image/png"/>
  <Override PartName="/ppt/media/image7.png" ContentType="image/png"/>
  <Override PartName="/ppt/media/image16.png" ContentType="image/png"/>
  <Override PartName="/ppt/media/image10.png" ContentType="image/png"/>
  <Override PartName="/ppt/media/image1.png" ContentType="image/png"/>
  <Override PartName="/ppt/media/image33.png" ContentType="image/png"/>
  <Override PartName="/ppt/media/image6.png" ContentType="image/png"/>
  <Override PartName="/ppt/media/image15.png" ContentType="image/png"/>
  <Override PartName="/ppt/media/image37.png" ContentType="image/png"/>
  <Override PartName="/ppt/media/image5.png" ContentType="image/png"/>
  <Override PartName="/ppt/media/image14.png" ContentType="image/png"/>
  <Override PartName="/ppt/media/image19.png" ContentType="image/png"/>
  <Override PartName="/ppt/media/image21.png" ContentType="image/pn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5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2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35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notesSlides/_rels/notesSlide35.xml.rels" ContentType="application/vnd.openxmlformats-package.relationships+xml"/>
  <Override PartName="/ppt/notesSlides/notesSlide35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/>
  <p:notesSz cx="7315200" cy="96012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Click to move the slide</a:t>
            </a: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30E58902-D5B6-40B3-AB4E-5954F0E267AF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sldNum" idx="4"/>
          </p:nvPr>
        </p:nvSpPr>
        <p:spPr>
          <a:xfrm>
            <a:off x="4143240" y="9120240"/>
            <a:ext cx="3169800" cy="47916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CBF571D2-EC42-4814-8B57-F540034FB361}" type="slidenum">
              <a:rPr b="0" lang="en-US" sz="1200" strike="noStrike" u="none">
                <a:solidFill>
                  <a:schemeClr val="dk1"/>
                </a:solidFill>
                <a:effectLst/>
                <a:uFillTx/>
                <a:latin typeface="Arial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ldImg"/>
          </p:nvPr>
        </p:nvSpPr>
        <p:spPr>
          <a:xfrm>
            <a:off x="1257480" y="720720"/>
            <a:ext cx="4800240" cy="3600000"/>
          </a:xfrm>
          <a:prstGeom prst="rect">
            <a:avLst/>
          </a:prstGeom>
          <a:ln w="0">
            <a:noFill/>
          </a:ln>
        </p:spPr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731880" y="4560840"/>
            <a:ext cx="5851080" cy="4319280"/>
          </a:xfrm>
          <a:prstGeom prst="rect">
            <a:avLst/>
          </a:prstGeom>
          <a:noFill/>
          <a:ln w="9360">
            <a:noFill/>
          </a:ln>
        </p:spPr>
        <p:txBody>
          <a:bodyPr numCol="1" spcCol="0" lIns="91440" rIns="91440" tIns="45720" bIns="45720" anchor="t">
            <a:noAutofit/>
          </a:bodyPr>
          <a:p>
            <a:pPr indent="0">
              <a:buNone/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sundaybizsys.com/" TargetMode="Externa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 Slide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" name="Rectangle 5" hidden="1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" name="Rectangle 6" hidden="1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" name="Rectangle 7" hidden="1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Text Box 8" hidden="1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" name="Picture 2" descr=""/>
          <p:cNvPicPr/>
          <p:nvPr/>
        </p:nvPicPr>
        <p:blipFill>
          <a:blip r:embed="rId3">
            <a:lum bright="30000"/>
          </a:blip>
          <a:srcRect l="0" t="0" r="0" b="15005"/>
          <a:stretch/>
        </p:blipFill>
        <p:spPr>
          <a:xfrm>
            <a:off x="-19080" y="209520"/>
            <a:ext cx="9162720" cy="575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cc00">
                  <a:alpha val="75000"/>
                </a:srgbClr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>
              <a:alpha val="7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9" name="Picture 12" descr=""/>
          <p:cNvPicPr/>
          <p:nvPr/>
        </p:nvPicPr>
        <p:blipFill>
          <a:blip r:embed="rId4"/>
          <a:stretch/>
        </p:blipFill>
        <p:spPr>
          <a:xfrm>
            <a:off x="380880" y="463680"/>
            <a:ext cx="2611080" cy="999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Presentation Title</a:t>
            </a:r>
            <a:br>
              <a:rPr sz="2800"/>
            </a:b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For Audience Name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ntent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0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1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2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64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Picture with Capti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8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79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0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1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the outline text format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Fourth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Sixth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Seventh Outline Level</a:t>
            </a:r>
            <a:endParaRPr b="0" lang="en-US" sz="32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 defTabSz="76032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Title and Vertical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Vertical Title and Tex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0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686640" y="233280"/>
            <a:ext cx="215244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 vert="eaVer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228600" y="233280"/>
            <a:ext cx="6305040" cy="5557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 vert="eaVer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 and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7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8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9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261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3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3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ection Header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4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5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6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4000" strike="noStrike" u="none" cap="all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40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wo Content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1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2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3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228600" y="917640"/>
            <a:ext cx="42289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10160" y="917640"/>
            <a:ext cx="42289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561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mparison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49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0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1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b">
            <a:noAutofit/>
          </a:bodyPr>
          <a:p>
            <a:pPr indent="0" defTabSz="76032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79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text styles</a:t>
            </a:r>
            <a:endParaRPr b="0" lang="en-US" sz="24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40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20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Second level</a:t>
            </a:r>
            <a:endParaRPr b="0" lang="en-US" sz="20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6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Third level</a:t>
            </a:r>
            <a:endParaRPr b="0" lang="en-US" sz="18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3" marL="159876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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Fourth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  <a:p>
            <a:pPr lvl="4" marL="2413080" indent="-228600" defTabSz="760320">
              <a:lnSpc>
                <a:spcPct val="100000"/>
              </a:lnSpc>
              <a:spcBef>
                <a:spcPts val="320"/>
              </a:spcBef>
              <a:buClr>
                <a:srgbClr val="090d3a"/>
              </a:buClr>
              <a:buFont typeface="Symbol" charset="2"/>
              <a:buChar char=""/>
            </a:pPr>
            <a:r>
              <a:rPr b="0" lang="en-US" sz="1600" strike="noStrike" u="none">
                <a:solidFill>
                  <a:srgbClr val="090d3a"/>
                </a:solidFill>
                <a:effectLst/>
                <a:uFillTx/>
                <a:latin typeface="Franklin Gothic Book"/>
              </a:rPr>
              <a:t>Fifth level</a:t>
            </a:r>
            <a:endParaRPr b="0" lang="en-US" sz="1600" strike="noStrike" u="none">
              <a:solidFill>
                <a:srgbClr val="090d3a"/>
              </a:solidFill>
              <a:effectLst/>
              <a:uFillTx/>
              <a:latin typeface="Franklin Gothic Book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59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0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1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Click to edit Master title style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"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3"/>
          <p:cNvSpPr/>
          <p:nvPr/>
        </p:nvSpPr>
        <p:spPr>
          <a:xfrm>
            <a:off x="0" y="738000"/>
            <a:ext cx="9118440" cy="360"/>
          </a:xfrm>
          <a:prstGeom prst="line">
            <a:avLst/>
          </a:prstGeom>
          <a:ln w="381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4640" bIns="-44640" anchor="ctr">
            <a:noAutofit/>
          </a:bodyPr>
          <a:p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5" name="Rectangle 5"/>
          <p:cNvSpPr/>
          <p:nvPr/>
        </p:nvSpPr>
        <p:spPr>
          <a:xfrm>
            <a:off x="0" y="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6" name="Rectangle 6"/>
          <p:cNvSpPr/>
          <p:nvPr/>
        </p:nvSpPr>
        <p:spPr>
          <a:xfrm>
            <a:off x="0" y="5969160"/>
            <a:ext cx="9143640" cy="202680"/>
          </a:xfrm>
          <a:prstGeom prst="rect">
            <a:avLst/>
          </a:prstGeom>
          <a:gradFill rotWithShape="0">
            <a:gsLst>
              <a:gs pos="0">
                <a:srgbClr val="ffffff">
                  <a:alpha val="0"/>
                </a:srgbClr>
              </a:gs>
              <a:gs pos="100000">
                <a:srgbClr val="ffcc00"/>
              </a:gs>
            </a:gsLst>
            <a:lin ang="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67" name="Rectangle 7"/>
          <p:cNvSpPr/>
          <p:nvPr/>
        </p:nvSpPr>
        <p:spPr>
          <a:xfrm>
            <a:off x="0" y="6172200"/>
            <a:ext cx="9143640" cy="685440"/>
          </a:xfrm>
          <a:prstGeom prst="rect">
            <a:avLst/>
          </a:prstGeom>
          <a:solidFill>
            <a:srgbClr val="ffcc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24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Sunday Business Systems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8" name="Text Box 8">
            <a:hlinkClick r:id="rId2"/>
          </p:cNvPr>
          <p:cNvSpPr/>
          <p:nvPr/>
        </p:nvSpPr>
        <p:spPr>
          <a:xfrm>
            <a:off x="133200" y="6367320"/>
            <a:ext cx="3435480" cy="3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1" lang="en-US" sz="1600" strike="noStrike" u="none">
                <a:solidFill>
                  <a:schemeClr val="lt1"/>
                </a:solidFill>
                <a:effectLst/>
                <a:uFillTx/>
                <a:latin typeface="Verdana"/>
              </a:rPr>
              <a:t>www.SundayBizSys.com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hyperlink" Target="mailto:Sales@sundaybizsys.com" TargetMode="External"/><Relationship Id="rId2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hyperlink" Target="http://www.sundaybizsys.com/" TargetMode="Externa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FMEA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1041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FMEA Background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Database Features and Benefits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  <a:tabLst>
                <a:tab algn="l" pos="0"/>
              </a:tabLst>
            </a:pPr>
            <a:r>
              <a:rPr b="0" lang="en-US" sz="19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Database Set-up and Use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3" name="Picture 1" descr=""/>
          <p:cNvPicPr/>
          <p:nvPr/>
        </p:nvPicPr>
        <p:blipFill>
          <a:blip r:embed="rId1"/>
          <a:stretch/>
        </p:blipFill>
        <p:spPr>
          <a:xfrm>
            <a:off x="5943600" y="2940120"/>
            <a:ext cx="2374560" cy="2806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SBS FMEA Database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90000"/>
              </a:lnSpc>
              <a:spcBef>
                <a:spcPts val="300"/>
              </a:spcBef>
              <a:buNone/>
              <a:tabLst>
                <a:tab algn="l" pos="0"/>
              </a:tabLst>
            </a:pPr>
            <a:r>
              <a:rPr b="0" lang="en-US" sz="15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Using the SBS FMEA Database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Key Features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List items, process steps, or functions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Failure Modes for each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effects and severity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causes and frequency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current controls and detection level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multiple actions associated with this failure mode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Assign owners and due dates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Establish verification and validation criteria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Electronic signature for management approval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Rich set of reports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 open actions and delinquent due dates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Login Screen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login process limits access to the database features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 is required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Privileges may be restricted to protect data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Demo version includes dummy data and employees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 is the default login for demo versions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Admin has full Database privileges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Employee: Admin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Password: admin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All other employees:   password = pw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50" name="Picture 5" descr=""/>
          <p:cNvPicPr/>
          <p:nvPr/>
        </p:nvPicPr>
        <p:blipFill>
          <a:blip r:embed="rId1"/>
          <a:stretch/>
        </p:blipFill>
        <p:spPr>
          <a:xfrm>
            <a:off x="2895480" y="3776760"/>
            <a:ext cx="3446280" cy="216648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- Details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53" name="Picture 3" descr=""/>
          <p:cNvPicPr/>
          <p:nvPr/>
        </p:nvPicPr>
        <p:blipFill>
          <a:blip r:embed="rId1"/>
          <a:stretch/>
        </p:blipFill>
        <p:spPr>
          <a:xfrm>
            <a:off x="2200320" y="1747800"/>
            <a:ext cx="4743000" cy="33620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4" name="Picture 4" descr=""/>
          <p:cNvPicPr/>
          <p:nvPr/>
        </p:nvPicPr>
        <p:blipFill>
          <a:blip r:embed="rId2"/>
          <a:stretch/>
        </p:blipFill>
        <p:spPr>
          <a:xfrm>
            <a:off x="223920" y="785880"/>
            <a:ext cx="8694360" cy="5285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5" name="Rounded Rectangular Callout 6"/>
          <p:cNvSpPr/>
          <p:nvPr/>
        </p:nvSpPr>
        <p:spPr>
          <a:xfrm>
            <a:off x="3589200" y="812880"/>
            <a:ext cx="2333160" cy="442440"/>
          </a:xfrm>
          <a:prstGeom prst="wedgeRoundRectCallout">
            <a:avLst>
              <a:gd name="adj1" fmla="val -65528"/>
              <a:gd name="adj2" fmla="val 163727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Data Organized into 3 tabs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6" name="Rectangle 7"/>
          <p:cNvSpPr/>
          <p:nvPr/>
        </p:nvSpPr>
        <p:spPr>
          <a:xfrm>
            <a:off x="609480" y="1981080"/>
            <a:ext cx="7391160" cy="12949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7" name="Rounded Rectangular Callout 8"/>
          <p:cNvSpPr/>
          <p:nvPr/>
        </p:nvSpPr>
        <p:spPr>
          <a:xfrm>
            <a:off x="6705720" y="3657600"/>
            <a:ext cx="2238120" cy="680760"/>
          </a:xfrm>
          <a:prstGeom prst="wedgeRoundRectCallout">
            <a:avLst>
              <a:gd name="adj1" fmla="val -67694"/>
              <a:gd name="adj2" fmla="val -101148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FMEA details determine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the type and scope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Rectangle 9"/>
          <p:cNvSpPr/>
          <p:nvPr/>
        </p:nvSpPr>
        <p:spPr>
          <a:xfrm>
            <a:off x="609480" y="3276720"/>
            <a:ext cx="3885840" cy="15998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59" name="Rounded Rectangular Callout 10"/>
          <p:cNvSpPr/>
          <p:nvPr/>
        </p:nvSpPr>
        <p:spPr>
          <a:xfrm>
            <a:off x="4876920" y="4241880"/>
            <a:ext cx="1525320" cy="442440"/>
          </a:xfrm>
          <a:prstGeom prst="wedgeRoundRectCallout">
            <a:avLst>
              <a:gd name="adj1" fmla="val -106708"/>
              <a:gd name="adj2" fmla="val -128153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Define the Team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0" name="Rectangle 11"/>
          <p:cNvSpPr/>
          <p:nvPr/>
        </p:nvSpPr>
        <p:spPr>
          <a:xfrm>
            <a:off x="609480" y="5105520"/>
            <a:ext cx="4647960" cy="9140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61" name="Rounded Rectangular Callout 12"/>
          <p:cNvSpPr/>
          <p:nvPr/>
        </p:nvSpPr>
        <p:spPr>
          <a:xfrm>
            <a:off x="6019920" y="5537160"/>
            <a:ext cx="1980720" cy="442440"/>
          </a:xfrm>
          <a:prstGeom prst="wedgeRoundRectCallout">
            <a:avLst>
              <a:gd name="adj1" fmla="val -88588"/>
              <a:gd name="adj2" fmla="val -121394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Approvals and edits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nodeType="clickEffect" fill="hold">
                      <p:stCondLst>
                        <p:cond delay="indefinite"/>
                      </p:stCondLst>
                      <p:childTnLst>
                        <p:par>
                          <p:cTn id="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nodeType="clickEffect" fill="hold">
                      <p:stCondLst>
                        <p:cond delay="indefinite"/>
                      </p:stCondLst>
                      <p:childTnLst>
                        <p:par>
                          <p:cTn id="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nodeType="clickEffect" fill="hold">
                      <p:stCondLst>
                        <p:cond delay="indefinite"/>
                      </p:stCondLst>
                      <p:childTnLst>
                        <p:par>
                          <p:cTn id="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– Failure Modes and Actions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63" name="Picture 2" descr=""/>
          <p:cNvPicPr/>
          <p:nvPr/>
        </p:nvPicPr>
        <p:blipFill>
          <a:blip r:embed="rId1"/>
          <a:stretch/>
        </p:blipFill>
        <p:spPr>
          <a:xfrm>
            <a:off x="0" y="858960"/>
            <a:ext cx="9143640" cy="4398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Rounded Rectangular Callout 4"/>
          <p:cNvSpPr/>
          <p:nvPr/>
        </p:nvSpPr>
        <p:spPr>
          <a:xfrm>
            <a:off x="3352680" y="5029200"/>
            <a:ext cx="3809520" cy="680760"/>
          </a:xfrm>
          <a:prstGeom prst="wedgeRoundRectCallout">
            <a:avLst>
              <a:gd name="adj1" fmla="val -106708"/>
              <a:gd name="adj2" fmla="val -128153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For each Failure mode, you may create any number of actions to reduce the RPN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Rounded Rectangular Callout 5"/>
          <p:cNvSpPr/>
          <p:nvPr/>
        </p:nvSpPr>
        <p:spPr>
          <a:xfrm>
            <a:off x="4267080" y="2840040"/>
            <a:ext cx="2514240" cy="680760"/>
          </a:xfrm>
          <a:prstGeom prst="wedgeRoundRectCallout">
            <a:avLst>
              <a:gd name="adj1" fmla="val 52815"/>
              <a:gd name="adj2" fmla="val 111606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Actions include acceptance criteria and validation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– Comments and Attachments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67" name="Picture 3" descr=""/>
          <p:cNvPicPr/>
          <p:nvPr/>
        </p:nvPicPr>
        <p:blipFill>
          <a:blip r:embed="rId1"/>
          <a:stretch/>
        </p:blipFill>
        <p:spPr>
          <a:xfrm>
            <a:off x="314280" y="1128600"/>
            <a:ext cx="8513280" cy="4600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8" name="Rounded Rectangular Callout 5"/>
          <p:cNvSpPr/>
          <p:nvPr/>
        </p:nvSpPr>
        <p:spPr>
          <a:xfrm>
            <a:off x="2514600" y="2692440"/>
            <a:ext cx="2742840" cy="680760"/>
          </a:xfrm>
          <a:prstGeom prst="wedgeRoundRectCallout">
            <a:avLst>
              <a:gd name="adj1" fmla="val -57463"/>
              <a:gd name="adj2" fmla="val 130431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Supporting documentation may be linked to the FMEA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- Reports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223920" y="785880"/>
            <a:ext cx="8694360" cy="528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2" name="Picture 4" descr=""/>
          <p:cNvPicPr/>
          <p:nvPr/>
        </p:nvPicPr>
        <p:blipFill>
          <a:blip r:embed="rId2"/>
          <a:stretch/>
        </p:blipFill>
        <p:spPr>
          <a:xfrm>
            <a:off x="11160" y="762120"/>
            <a:ext cx="9056160" cy="37335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nodeType="clickEffect" fill="hold">
                      <p:stCondLst>
                        <p:cond delay="indefinite"/>
                      </p:stCondLst>
                      <p:childTnLst>
                        <p:par>
                          <p:cTn id="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4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Form – Reports (FMEA Actions)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75" name="Picture 2" descr=""/>
          <p:cNvPicPr/>
          <p:nvPr/>
        </p:nvPicPr>
        <p:blipFill>
          <a:blip r:embed="rId1"/>
          <a:stretch/>
        </p:blipFill>
        <p:spPr>
          <a:xfrm>
            <a:off x="223920" y="785880"/>
            <a:ext cx="8694360" cy="528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6" name="Picture 3" descr=""/>
          <p:cNvPicPr/>
          <p:nvPr/>
        </p:nvPicPr>
        <p:blipFill>
          <a:blip r:embed="rId2"/>
          <a:stretch/>
        </p:blipFill>
        <p:spPr>
          <a:xfrm>
            <a:off x="0" y="762120"/>
            <a:ext cx="9034200" cy="32000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nodeType="clickEffect" fill="hold">
                      <p:stCondLst>
                        <p:cond delay="indefinite"/>
                      </p:stCondLst>
                      <p:childTnLst>
                        <p:par>
                          <p:cTn id="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5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Reports and Analysis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2133720" y="990720"/>
            <a:ext cx="4771800" cy="3485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9" name="Picture 3" descr=""/>
          <p:cNvPicPr/>
          <p:nvPr/>
        </p:nvPicPr>
        <p:blipFill>
          <a:blip r:embed="rId2"/>
          <a:stretch/>
        </p:blipFill>
        <p:spPr>
          <a:xfrm>
            <a:off x="2514600" y="2514600"/>
            <a:ext cx="4200120" cy="2628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0" name="Rectangle 5"/>
          <p:cNvSpPr/>
          <p:nvPr/>
        </p:nvSpPr>
        <p:spPr>
          <a:xfrm>
            <a:off x="2590920" y="2819520"/>
            <a:ext cx="1904760" cy="106632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1" name="Rounded Rectangular Callout 6"/>
          <p:cNvSpPr/>
          <p:nvPr/>
        </p:nvSpPr>
        <p:spPr>
          <a:xfrm>
            <a:off x="457200" y="2236680"/>
            <a:ext cx="1294920" cy="442440"/>
          </a:xfrm>
          <a:prstGeom prst="wedgeRoundRectCallout">
            <a:avLst>
              <a:gd name="adj1" fmla="val 130560"/>
              <a:gd name="adj2" fmla="val 162347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Report filters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2" name="Rectangle 7"/>
          <p:cNvSpPr/>
          <p:nvPr/>
        </p:nvSpPr>
        <p:spPr>
          <a:xfrm>
            <a:off x="4724280" y="2819520"/>
            <a:ext cx="1904760" cy="1828440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3" name="Rounded Rectangular Callout 8"/>
          <p:cNvSpPr/>
          <p:nvPr/>
        </p:nvSpPr>
        <p:spPr>
          <a:xfrm>
            <a:off x="6934320" y="1913040"/>
            <a:ext cx="1294920" cy="680760"/>
          </a:xfrm>
          <a:prstGeom prst="wedgeRoundRectCallout">
            <a:avLst>
              <a:gd name="adj1" fmla="val -102213"/>
              <a:gd name="adj2" fmla="val 151231"/>
              <a:gd name="adj3" fmla="val 16667"/>
            </a:avLst>
          </a:prstGeom>
          <a:solidFill>
            <a:srgbClr val="ffff00">
              <a:alpha val="6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91440" bIns="9144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Reports and analysis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61" dur="indefinite" restart="never" nodeType="tmRoot">
          <p:childTnLst>
            <p:seq>
              <p:cTn id="62" dur="indefinite" nodeType="mainSeq">
                <p:childTnLst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nodeType="clickEffect" fill="hold">
                      <p:stCondLst>
                        <p:cond delay="indefinite"/>
                      </p:stCondLst>
                      <p:childTnLst>
                        <p:par>
                          <p:cTn id="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nodeType="clickEffect" fill="hold">
                      <p:stCondLst>
                        <p:cond delay="indefinite"/>
                      </p:stCondLst>
                      <p:childTnLst>
                        <p:par>
                          <p:cTn id="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3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80880" y="171756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105000"/>
              </a:lnSpc>
              <a:buNone/>
            </a:pPr>
            <a:r>
              <a:rPr b="1" lang="en-US" sz="28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Set-up and Configuration</a:t>
            </a:r>
            <a:endParaRPr b="0" lang="en-US" sz="28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 defTabSz="760320">
              <a:lnSpc>
                <a:spcPct val="90000"/>
              </a:lnSpc>
              <a:spcBef>
                <a:spcPts val="320"/>
              </a:spcBef>
              <a:buNone/>
              <a:tabLst>
                <a:tab algn="l" pos="0"/>
              </a:tabLst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Tahoma"/>
              </a:rPr>
              <a:t>FMEA Database Set-up and Configuration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History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5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FMEA:  Failure Mode and Effects Analysis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5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Was one of the first systematic techniques for failure analysis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Developed by reliability engineers in the 1950s to study problems that may arise from military system malfunctions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Further developed and adopted by the aerospace and automotive industries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Today, it is a standard technique for risk analysis and continual improvement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5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5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96" name="Picture 4" descr=""/>
          <p:cNvPicPr/>
          <p:nvPr/>
        </p:nvPicPr>
        <p:blipFill>
          <a:blip r:embed="rId1"/>
          <a:stretch/>
        </p:blipFill>
        <p:spPr>
          <a:xfrm>
            <a:off x="7391520" y="914400"/>
            <a:ext cx="1347480" cy="990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Installation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Download the demo database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 or copy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FMEA.accde 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file to a designated folder on your Network File Server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Once purchased, register the demo database (enter the Product Key)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all Workstations have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Microsoft Access or the free Runtime version of Microsoft Access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Read and write privileges to the designated folder on the Network File Server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sp>
        <p:nvSpPr>
          <p:cNvPr id="188" name="TextBox 5"/>
          <p:cNvSpPr/>
          <p:nvPr/>
        </p:nvSpPr>
        <p:spPr>
          <a:xfrm>
            <a:off x="152280" y="5943600"/>
            <a:ext cx="85658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11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Note:  The above graphic is for stand alone Access databases - SQL configurations are different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9" name="Picture 1" descr=""/>
          <p:cNvPicPr/>
          <p:nvPr/>
        </p:nvPicPr>
        <p:blipFill>
          <a:blip r:embed="rId1"/>
          <a:stretch/>
        </p:blipFill>
        <p:spPr>
          <a:xfrm>
            <a:off x="1838160" y="3348000"/>
            <a:ext cx="5400360" cy="25999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Database Set-up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Employees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password if employee login is required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Detail employee login privileges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Enter Company information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Company name, address, etc.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Sites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Departments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Customers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Parts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Edit FMEA Types and RPN Ratings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Types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Severity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Occurrence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Detection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92" name="Picture 4" descr=""/>
          <p:cNvPicPr/>
          <p:nvPr/>
        </p:nvPicPr>
        <p:blipFill>
          <a:blip r:embed="rId1"/>
          <a:stretch/>
        </p:blipFill>
        <p:spPr>
          <a:xfrm>
            <a:off x="5791320" y="2743200"/>
            <a:ext cx="2437920" cy="22633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7" descr=""/>
          <p:cNvPicPr/>
          <p:nvPr/>
        </p:nvPicPr>
        <p:blipFill>
          <a:blip r:embed="rId1"/>
          <a:stretch/>
        </p:blipFill>
        <p:spPr>
          <a:xfrm>
            <a:off x="2195640" y="1714680"/>
            <a:ext cx="4752720" cy="342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indent="0">
              <a:spcBef>
                <a:spcPts val="1417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96" name="Picture 8" descr=""/>
          <p:cNvPicPr/>
          <p:nvPr/>
        </p:nvPicPr>
        <p:blipFill>
          <a:blip r:embed="rId2"/>
          <a:stretch/>
        </p:blipFill>
        <p:spPr>
          <a:xfrm>
            <a:off x="1347840" y="1366920"/>
            <a:ext cx="6446520" cy="4123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7" name="AutoShape 7"/>
          <p:cNvSpPr/>
          <p:nvPr/>
        </p:nvSpPr>
        <p:spPr>
          <a:xfrm>
            <a:off x="6095880" y="457200"/>
            <a:ext cx="2437920" cy="914040"/>
          </a:xfrm>
          <a:prstGeom prst="wedgeRoundRectCallout">
            <a:avLst>
              <a:gd name="adj1" fmla="val -91537"/>
              <a:gd name="adj2" fmla="val 99653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Set-up parameters are organized into multiple tabs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93" dur="indefinite" restart="never" nodeType="tmRoot">
          <p:childTnLst>
            <p:seq>
              <p:cTn id="94" dur="indefinite" nodeType="mainSeq">
                <p:childTnLst>
                  <p:par>
                    <p:cTn id="95" nodeType="clickEffect" fill="hold">
                      <p:stCondLst>
                        <p:cond delay="indefinite"/>
                      </p:stCondLst>
                      <p:childTnLst>
                        <p:par>
                          <p:cTn id="9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7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nodeType="clickEffect" fill="hold">
                      <p:stCondLst>
                        <p:cond delay="indefinite"/>
                      </p:stCondLst>
                      <p:childTnLst>
                        <p:par>
                          <p:cTn id="1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05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- Sites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199" name="Picture 11" descr=""/>
          <p:cNvPicPr/>
          <p:nvPr/>
        </p:nvPicPr>
        <p:blipFill>
          <a:blip r:embed="rId1"/>
          <a:stretch/>
        </p:blipFill>
        <p:spPr>
          <a:xfrm>
            <a:off x="457200" y="1371600"/>
            <a:ext cx="6513120" cy="411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0" name="Picture 12" descr=""/>
          <p:cNvPicPr/>
          <p:nvPr/>
        </p:nvPicPr>
        <p:blipFill>
          <a:blip r:embed="rId2"/>
          <a:stretch/>
        </p:blipFill>
        <p:spPr>
          <a:xfrm>
            <a:off x="2286000" y="3352680"/>
            <a:ext cx="5447880" cy="2542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AutoShape 7"/>
          <p:cNvSpPr/>
          <p:nvPr/>
        </p:nvSpPr>
        <p:spPr>
          <a:xfrm>
            <a:off x="5715000" y="3429000"/>
            <a:ext cx="2057040" cy="456840"/>
          </a:xfrm>
          <a:prstGeom prst="wedgeRoundRectCallout">
            <a:avLst>
              <a:gd name="adj1" fmla="val -56912"/>
              <a:gd name="adj2" fmla="val 292509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Site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06" dur="indefinite" restart="never" nodeType="tmRoot">
          <p:childTnLst>
            <p:seq>
              <p:cTn id="107" dur="indefinite" nodeType="mainSeq">
                <p:childTnLst>
                  <p:par>
                    <p:cTn id="108" nodeType="clickEffect" fill="hold">
                      <p:stCondLst>
                        <p:cond delay="indefinite"/>
                      </p:stCondLst>
                      <p:childTnLst>
                        <p:par>
                          <p:cTn id="1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1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- Departments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380880" y="990720"/>
            <a:ext cx="6418080" cy="40381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4" name="Picture 3" descr=""/>
          <p:cNvPicPr/>
          <p:nvPr/>
        </p:nvPicPr>
        <p:blipFill>
          <a:blip r:embed="rId2"/>
          <a:stretch/>
        </p:blipFill>
        <p:spPr>
          <a:xfrm>
            <a:off x="1143000" y="3200400"/>
            <a:ext cx="7751520" cy="3057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5" name="AutoShape 7"/>
          <p:cNvSpPr/>
          <p:nvPr/>
        </p:nvSpPr>
        <p:spPr>
          <a:xfrm>
            <a:off x="2286000" y="3505320"/>
            <a:ext cx="2057040" cy="685440"/>
          </a:xfrm>
          <a:prstGeom prst="wedgeRoundRectCallout">
            <a:avLst>
              <a:gd name="adj1" fmla="val 45731"/>
              <a:gd name="adj2" fmla="val 181398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Department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16" dur="indefinite" restart="never" nodeType="tmRoot">
          <p:childTnLst>
            <p:seq>
              <p:cTn id="117" dur="indefinite" nodeType="mainSeq">
                <p:childTnLst>
                  <p:par>
                    <p:cTn id="118" nodeType="clickEffect" fill="hold">
                      <p:stCondLst>
                        <p:cond delay="indefinite"/>
                      </p:stCondLst>
                      <p:childTnLst>
                        <p:par>
                          <p:cTn id="1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2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- Customers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07" name="Picture 2" descr=""/>
          <p:cNvPicPr/>
          <p:nvPr/>
        </p:nvPicPr>
        <p:blipFill>
          <a:blip r:embed="rId1"/>
          <a:stretch/>
        </p:blipFill>
        <p:spPr>
          <a:xfrm>
            <a:off x="1380960" y="1371600"/>
            <a:ext cx="6379920" cy="41144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8" name="Picture 3" descr=""/>
          <p:cNvPicPr/>
          <p:nvPr/>
        </p:nvPicPr>
        <p:blipFill>
          <a:blip r:embed="rId2"/>
          <a:stretch/>
        </p:blipFill>
        <p:spPr>
          <a:xfrm>
            <a:off x="457200" y="3200400"/>
            <a:ext cx="8532360" cy="26762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9" name="AutoShape 7"/>
          <p:cNvSpPr/>
          <p:nvPr/>
        </p:nvSpPr>
        <p:spPr>
          <a:xfrm>
            <a:off x="6858000" y="3581280"/>
            <a:ext cx="2057040" cy="685440"/>
          </a:xfrm>
          <a:prstGeom prst="wedgeRoundRectCallout">
            <a:avLst>
              <a:gd name="adj1" fmla="val 6051"/>
              <a:gd name="adj2" fmla="val 15917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Customer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26" dur="indefinite" restart="never" nodeType="tmRoot">
          <p:childTnLst>
            <p:seq>
              <p:cTn id="127" dur="indefinite" nodeType="mainSeq">
                <p:childTnLst>
                  <p:par>
                    <p:cTn id="128" nodeType="clickEffect" fill="hold">
                      <p:stCondLst>
                        <p:cond delay="indefinite"/>
                      </p:stCondLst>
                      <p:childTnLst>
                        <p:par>
                          <p:cTn id="1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0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nodeType="with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13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- Parts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11" name="Picture 3" descr=""/>
          <p:cNvPicPr/>
          <p:nvPr/>
        </p:nvPicPr>
        <p:blipFill>
          <a:blip r:embed="rId1"/>
          <a:stretch/>
        </p:blipFill>
        <p:spPr>
          <a:xfrm>
            <a:off x="990720" y="990720"/>
            <a:ext cx="6408360" cy="41335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2" name="Picture 4" descr=""/>
          <p:cNvPicPr/>
          <p:nvPr/>
        </p:nvPicPr>
        <p:blipFill>
          <a:blip r:embed="rId2"/>
          <a:stretch/>
        </p:blipFill>
        <p:spPr>
          <a:xfrm>
            <a:off x="57240" y="3728880"/>
            <a:ext cx="9086400" cy="21380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3" name="AutoShape 7"/>
          <p:cNvSpPr/>
          <p:nvPr/>
        </p:nvSpPr>
        <p:spPr>
          <a:xfrm>
            <a:off x="4191120" y="4110120"/>
            <a:ext cx="2057040" cy="380520"/>
          </a:xfrm>
          <a:prstGeom prst="wedgeRoundRectCallout">
            <a:avLst>
              <a:gd name="adj1" fmla="val 74833"/>
              <a:gd name="adj2" fmla="val 190606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Parts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36" dur="indefinite" restart="never" nodeType="tmRoot">
          <p:childTnLst>
            <p:seq>
              <p:cTn id="137" dur="indefinite" nodeType="mainSeq">
                <p:childTnLst>
                  <p:par>
                    <p:cTn id="138" nodeType="clickEffect" fill="hold">
                      <p:stCondLst>
                        <p:cond delay="indefinite"/>
                      </p:stCondLst>
                      <p:childTnLst>
                        <p:par>
                          <p:cTn id="1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40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FMEA Types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15" name="Picture 2" descr=""/>
          <p:cNvPicPr/>
          <p:nvPr/>
        </p:nvPicPr>
        <p:blipFill>
          <a:blip r:embed="rId1"/>
          <a:stretch/>
        </p:blipFill>
        <p:spPr>
          <a:xfrm>
            <a:off x="1295280" y="990720"/>
            <a:ext cx="6465600" cy="21618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16" name="Picture 3" descr=""/>
          <p:cNvPicPr/>
          <p:nvPr/>
        </p:nvPicPr>
        <p:blipFill>
          <a:blip r:embed="rId2"/>
          <a:stretch/>
        </p:blipFill>
        <p:spPr>
          <a:xfrm>
            <a:off x="1905120" y="3581280"/>
            <a:ext cx="5143320" cy="2495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17" name="AutoShape 7"/>
          <p:cNvSpPr/>
          <p:nvPr/>
        </p:nvSpPr>
        <p:spPr>
          <a:xfrm>
            <a:off x="4952880" y="3657600"/>
            <a:ext cx="2057040" cy="604440"/>
          </a:xfrm>
          <a:prstGeom prst="wedgeRoundRectCallout">
            <a:avLst>
              <a:gd name="adj1" fmla="val -72259"/>
              <a:gd name="adj2" fmla="val 197815"/>
              <a:gd name="adj3" fmla="val 16667"/>
            </a:avLst>
          </a:prstGeom>
          <a:solidFill>
            <a:srgbClr val="ffff99"/>
          </a:solidFill>
          <a:ln w="9525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en-US" sz="1600" strike="noStrike" u="none">
                <a:solidFill>
                  <a:schemeClr val="dk1"/>
                </a:solidFill>
                <a:effectLst/>
                <a:uFillTx/>
                <a:latin typeface="Verdana"/>
              </a:rPr>
              <a:t>Used in FMEA Type list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  <p:timing>
    <p:tnLst>
      <p:par>
        <p:cTn id="148" dur="indefinite" restart="never" nodeType="tmRoot">
          <p:childTnLst>
            <p:seq>
              <p:cTn id="149" dur="indefinite" nodeType="mainSeq">
                <p:childTnLst>
                  <p:par>
                    <p:cTn id="150" nodeType="clickEffect" fill="hold">
                      <p:stCondLst>
                        <p:cond delay="indefinite"/>
                      </p:stCondLst>
                      <p:childTnLst>
                        <p:par>
                          <p:cTn id="15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Severity Rating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Customizable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example:  change scale from 1-10 to 1-3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Short description shows in Severity List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220" name="Picture 2" descr=""/>
          <p:cNvPicPr/>
          <p:nvPr/>
        </p:nvPicPr>
        <p:blipFill>
          <a:blip r:embed="rId1"/>
          <a:stretch/>
        </p:blipFill>
        <p:spPr>
          <a:xfrm>
            <a:off x="1376280" y="2076480"/>
            <a:ext cx="6389280" cy="4095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Occurrence Rating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22" name="Picture 2" descr=""/>
          <p:cNvPicPr/>
          <p:nvPr/>
        </p:nvPicPr>
        <p:blipFill>
          <a:blip r:embed="rId1"/>
          <a:stretch/>
        </p:blipFill>
        <p:spPr>
          <a:xfrm>
            <a:off x="1352520" y="1386000"/>
            <a:ext cx="6436800" cy="40860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 FMEA is often the first step of a system reliability study.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It involves reviewing as many components, assemblies, and subsystems as possible to identify failure modes, and their causes and effects.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begins during the earliest stages of design and continues throughout the life of the product or service.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5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You can use the FMEA Tool in two separate, but related ways: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5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the current process and evaluate the potential impact of changes under consideration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5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Track improvement over time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5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99" name="Picture 3" descr=""/>
          <p:cNvPicPr/>
          <p:nvPr/>
        </p:nvPicPr>
        <p:blipFill>
          <a:blip r:embed="rId1"/>
          <a:stretch/>
        </p:blipFill>
        <p:spPr>
          <a:xfrm>
            <a:off x="6248520" y="4351320"/>
            <a:ext cx="1523520" cy="143964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Set-up Parameters – Detection Rating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pic>
        <p:nvPicPr>
          <p:cNvPr id="224" name="Picture 2" descr=""/>
          <p:cNvPicPr/>
          <p:nvPr/>
        </p:nvPicPr>
        <p:blipFill>
          <a:blip r:embed="rId1"/>
          <a:stretch/>
        </p:blipFill>
        <p:spPr>
          <a:xfrm>
            <a:off x="1386000" y="1400040"/>
            <a:ext cx="6370200" cy="40572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Overall Risk Management Strategy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26" name="Oval 3"/>
          <p:cNvSpPr/>
          <p:nvPr/>
        </p:nvSpPr>
        <p:spPr>
          <a:xfrm>
            <a:off x="380880" y="1419120"/>
            <a:ext cx="4781160" cy="478116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rgbClr val="4769b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lt1"/>
              </a:solidFill>
              <a:effectLst/>
              <a:uFillTx/>
              <a:latin typeface="Tahoma"/>
            </a:endParaRPr>
          </a:p>
        </p:txBody>
      </p:sp>
      <p:sp>
        <p:nvSpPr>
          <p:cNvPr id="227" name="TextBox 4"/>
          <p:cNvSpPr/>
          <p:nvPr/>
        </p:nvSpPr>
        <p:spPr>
          <a:xfrm>
            <a:off x="1170000" y="835200"/>
            <a:ext cx="320328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200" strike="noStrike" u="none">
                <a:solidFill>
                  <a:schemeClr val="accent1">
                    <a:lumMod val="50000"/>
                  </a:schemeClr>
                </a:solidFill>
                <a:effectLst/>
                <a:uFillTx/>
                <a:latin typeface="Book Antiqua"/>
              </a:rPr>
              <a:t>SWOT Analysis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Oval 5"/>
          <p:cNvSpPr/>
          <p:nvPr/>
        </p:nvSpPr>
        <p:spPr>
          <a:xfrm>
            <a:off x="3917880" y="1419120"/>
            <a:ext cx="4781160" cy="4781160"/>
          </a:xfrm>
          <a:prstGeom prst="ellipse">
            <a:avLst/>
          </a:prstGeom>
          <a:solidFill>
            <a:srgbClr val="92d050">
              <a:alpha val="50000"/>
            </a:srgbClr>
          </a:solidFill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100" strike="noStrike" u="none">
              <a:solidFill>
                <a:schemeClr val="lt1"/>
              </a:solidFill>
              <a:effectLst/>
              <a:uFillTx/>
              <a:latin typeface="Tahoma"/>
            </a:endParaRPr>
          </a:p>
        </p:txBody>
      </p:sp>
      <p:sp>
        <p:nvSpPr>
          <p:cNvPr id="229" name="TextBox 6"/>
          <p:cNvSpPr/>
          <p:nvPr/>
        </p:nvSpPr>
        <p:spPr>
          <a:xfrm>
            <a:off x="5611680" y="835200"/>
            <a:ext cx="1391760" cy="58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3200" strike="noStrike" u="none">
                <a:solidFill>
                  <a:srgbClr val="92d050"/>
                </a:solidFill>
                <a:effectLst/>
                <a:uFillTx/>
                <a:latin typeface="Book Antiqua"/>
              </a:rPr>
              <a:t>FMEA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TextBox 7"/>
          <p:cNvSpPr/>
          <p:nvPr/>
        </p:nvSpPr>
        <p:spPr>
          <a:xfrm>
            <a:off x="792000" y="3348000"/>
            <a:ext cx="242208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Sales / Marketing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Strategy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TextBox 8"/>
          <p:cNvSpPr/>
          <p:nvPr/>
        </p:nvSpPr>
        <p:spPr>
          <a:xfrm>
            <a:off x="3925800" y="3441600"/>
            <a:ext cx="126180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Project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Planning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2" name="TextBox 9"/>
          <p:cNvSpPr/>
          <p:nvPr/>
        </p:nvSpPr>
        <p:spPr>
          <a:xfrm>
            <a:off x="5307120" y="2182680"/>
            <a:ext cx="207288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Product Design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TextBox 10"/>
          <p:cNvSpPr/>
          <p:nvPr/>
        </p:nvSpPr>
        <p:spPr>
          <a:xfrm>
            <a:off x="5170320" y="5040360"/>
            <a:ext cx="223812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Manufacturing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TextBox 11"/>
          <p:cNvSpPr/>
          <p:nvPr/>
        </p:nvSpPr>
        <p:spPr>
          <a:xfrm>
            <a:off x="6126120" y="3348000"/>
            <a:ext cx="2101320" cy="82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Manufacturing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Process Design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5" name="TextBox 12"/>
          <p:cNvSpPr/>
          <p:nvPr/>
        </p:nvSpPr>
        <p:spPr>
          <a:xfrm>
            <a:off x="1538280" y="2182680"/>
            <a:ext cx="226800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Corporate Vision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6" name="TextBox 13"/>
          <p:cNvSpPr/>
          <p:nvPr/>
        </p:nvSpPr>
        <p:spPr>
          <a:xfrm>
            <a:off x="1176480" y="5040360"/>
            <a:ext cx="2781000" cy="46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0" lang="en-US" sz="2400" strike="noStrike" u="none">
                <a:solidFill>
                  <a:schemeClr val="dk1"/>
                </a:solidFill>
                <a:effectLst/>
                <a:uFillTx/>
                <a:latin typeface="Book Antiqua"/>
              </a:rPr>
              <a:t>Competitive Analysis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Summary 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SBS FMEA Database is a cost effective tool to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Ensure effective compliance with OSHA and Quality Standards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9001:2008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 9100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TS 16949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14001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ISO 13485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Develop and execute Risk Reduction plans 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Maintain paperless quality records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Analyze performance and develop improvement strategies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Save time and effort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Customization is available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Talk to us about customizing the software to meet your needs!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Additional Services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Data Import Service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Import legacy data from excel spreadsheets into your Database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Training Services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offers instructor led, Webex based, interactive training sessions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We cover the following subjects: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 Database features and benefits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General set-up and configuration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 plans / requirements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Creating Qualifying Vendors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Using reports to manage the qualification process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Microsoft Access tips and tricks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42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21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Customization</a:t>
            </a:r>
            <a:endParaRPr b="0" lang="en-US" sz="21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Talk to us about customizing the software to meet your needs!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40"/>
              </a:spcBef>
              <a:buNone/>
            </a:pP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Contact </a:t>
            </a:r>
            <a:r>
              <a:rPr b="0" lang="en-US" sz="1900" strike="noStrike" u="sng">
                <a:solidFill>
                  <a:srgbClr val="fc0128"/>
                </a:solidFill>
                <a:effectLst/>
                <a:uFillTx/>
                <a:latin typeface="Tahoma"/>
                <a:hlinkClick r:id="rId1"/>
              </a:rPr>
              <a:t>Sales@sundaybizsys.com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for more information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About SBS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Sunday Business Systems provides cost effective software for your Quality Management System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Corrective and Preventive Actions (CAPA)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Audit management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Employee Training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Document Control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Control of calibrated equipment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Vendor management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Customer Satisfaction Surveys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Communication / Continual improvement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8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Shop Floor Control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8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will customize the software for your particular needs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8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Offers instructor led training services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 Box 3"/>
          <p:cNvSpPr/>
          <p:nvPr/>
        </p:nvSpPr>
        <p:spPr>
          <a:xfrm>
            <a:off x="2719440" y="3033720"/>
            <a:ext cx="6082920" cy="515520"/>
          </a:xfrm>
          <a:prstGeom prst="rect">
            <a:avLst/>
          </a:prstGeom>
          <a:noFill/>
          <a:ln w="127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t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i="1" lang="en-US" sz="2800" strike="noStrike" u="none">
                <a:solidFill>
                  <a:schemeClr val="lt2"/>
                </a:solidFill>
                <a:effectLst/>
                <a:uFillTx/>
                <a:latin typeface="Verdana"/>
              </a:rPr>
              <a:t>Fueling Small Business Efficiency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4" name="WordArt 4"/>
          <p:cNvSpPr txBox="1"/>
          <p:nvPr/>
        </p:nvSpPr>
        <p:spPr>
          <a:xfrm>
            <a:off x="581040" y="2111400"/>
            <a:ext cx="6602040" cy="883800"/>
          </a:xfrm>
          <a:prstGeom prst="rect">
            <a:avLst/>
          </a:prstGeom>
        </p:spPr>
        <p:txBody>
          <a:bodyPr wrap="none" lIns="94680" rIns="94680" tIns="49680" bIns="49680" anchor="ctr" anchorCtr="1">
            <a:prstTxWarp prst="textPlain">
              <a:avLst>
                <a:gd name="adj" fmla="val 50000"/>
              </a:avLst>
            </a:prstTxWarp>
            <a:noAutofit/>
          </a:bodyPr>
          <a:p>
            <a:pPr algn="ctr">
              <a:lnSpc>
                <a:spcPct val="100000"/>
              </a:lnSpc>
            </a:pPr>
            <a:r>
              <a:rPr b="0" i="1" lang="en-US" sz="3600" strike="noStrike" u="none">
                <a:ln w="9360">
                  <a:solidFill>
                    <a:schemeClr val="lt2"/>
                  </a:solidFill>
                  <a:round/>
                </a:ln>
                <a:solidFill>
                  <a:srgbClr val="ffffff"/>
                </a:solidFill>
                <a:uFillTx/>
                <a:latin typeface="Arial Black"/>
              </a:rPr>
              <a:t>Sunday Business Systems</a:t>
            </a:r>
            <a:endParaRPr b="0" lang="en-US" sz="3600" strike="noStrike" u="none">
              <a:ln w="9360">
                <a:solidFill>
                  <a:schemeClr val="lt2"/>
                </a:solidFill>
                <a:round/>
              </a:ln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5" name="Rectangle 5"/>
          <p:cNvSpPr/>
          <p:nvPr/>
        </p:nvSpPr>
        <p:spPr>
          <a:xfrm>
            <a:off x="2209680" y="4038480"/>
            <a:ext cx="5562360" cy="147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marL="228600" indent="-228600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Visit </a:t>
            </a:r>
            <a:r>
              <a:rPr b="0" lang="en-US" sz="1800" strike="noStrike" u="sng">
                <a:solidFill>
                  <a:srgbClr val="fc0128"/>
                </a:solidFill>
                <a:effectLst/>
                <a:uFillTx/>
                <a:latin typeface="Verdana"/>
                <a:hlinkClick r:id="rId1"/>
              </a:rPr>
              <a:t>www.SundayBizSys.com</a:t>
            </a: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 for: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Free product demos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Additional information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Pricing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indent="-216000" defTabSz="760320">
              <a:lnSpc>
                <a:spcPct val="100000"/>
              </a:lnSpc>
              <a:buClr>
                <a:srgbClr val="090d3a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trike="noStrike" u="none">
                <a:solidFill>
                  <a:srgbClr val="090d3a"/>
                </a:solidFill>
                <a:effectLst/>
                <a:uFillTx/>
                <a:latin typeface="Verdana"/>
              </a:rPr>
              <a:t>Links to purchase software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6" name="PlaceHolder 1"/>
          <p:cNvSpPr>
            <a:spLocks noGrp="1"/>
          </p:cNvSpPr>
          <p:nvPr>
            <p:ph type="subTitle"/>
          </p:nvPr>
        </p:nvSpPr>
        <p:spPr>
          <a:xfrm>
            <a:off x="380880" y="3301920"/>
            <a:ext cx="6248160" cy="6091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algn="ctr"/>
            <a:endParaRPr b="0" lang="en-US" sz="1900" strike="noStrike" u="non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  <p:sp>
        <p:nvSpPr>
          <p:cNvPr id="247" name="Rectangle 7"/>
          <p:cNvSpPr/>
          <p:nvPr/>
        </p:nvSpPr>
        <p:spPr>
          <a:xfrm>
            <a:off x="1933560" y="6093000"/>
            <a:ext cx="550836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ctr">
            <a:noAutofit/>
          </a:bodyPr>
          <a:p>
            <a:pPr algn="ctr" defTabSz="760320">
              <a:lnSpc>
                <a:spcPct val="100000"/>
              </a:lnSpc>
            </a:pPr>
            <a:r>
              <a:rPr b="0" lang="en-US" sz="800" strike="noStrike" u="none">
                <a:solidFill>
                  <a:schemeClr val="dk1"/>
                </a:solidFill>
                <a:effectLst/>
                <a:uFillTx/>
                <a:latin typeface="Segoe Semibold"/>
              </a:rPr>
              <a:t>© 2014 Sunday Business Systems. All rights reserved.  This presentation is for informational purposes only.   Sunday Business Systems MAKES NO WARRANTIES, EXPRESS OR IMPLIED, IN THIS SUMMARY. Microsoft is a registered trademark of Microsoft Corporation in the United States and/or other countries.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Reduce Risk and Improve Performance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FMEA is a simple business process: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Anticipate:  what can go wrong?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Prioritize actions to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Reduce the severity or impact of an adverse event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Decrease the frequency of an adverse event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Increase the delectability of an adverse event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Complete the actions in a timely fashion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Re-evaluate the process / product / service in light of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data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Improved processes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New processes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02" name="Picture 2" descr=""/>
          <p:cNvPicPr/>
          <p:nvPr/>
        </p:nvPicPr>
        <p:blipFill>
          <a:blip r:embed="rId1"/>
          <a:stretch/>
        </p:blipFill>
        <p:spPr>
          <a:xfrm>
            <a:off x="5829480" y="4038480"/>
            <a:ext cx="2253960" cy="151560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87"/>
          <p:cNvSpPr/>
          <p:nvPr/>
        </p:nvSpPr>
        <p:spPr>
          <a:xfrm>
            <a:off x="914400" y="1219320"/>
            <a:ext cx="1752120" cy="2666520"/>
          </a:xfrm>
          <a:prstGeom prst="roundRect">
            <a:avLst>
              <a:gd name="adj" fmla="val 16667"/>
            </a:avLst>
          </a:prstGeom>
          <a:solidFill>
            <a:srgbClr val="7030a0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FMEA Process Flow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05" name="Flowchart: Process 3"/>
          <p:cNvSpPr/>
          <p:nvPr/>
        </p:nvSpPr>
        <p:spPr>
          <a:xfrm>
            <a:off x="6324480" y="335268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Complete Actions and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Re-compute RPN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6" name="Flowchart: Process 4"/>
          <p:cNvSpPr/>
          <p:nvPr/>
        </p:nvSpPr>
        <p:spPr>
          <a:xfrm>
            <a:off x="3733920" y="548640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Determine actions to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Reduce each RPN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7" name="Flowchart: Process 5"/>
          <p:cNvSpPr/>
          <p:nvPr/>
        </p:nvSpPr>
        <p:spPr>
          <a:xfrm>
            <a:off x="3733920" y="4572000"/>
            <a:ext cx="1828440" cy="68544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Analyze the current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controls and determine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i="1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Detection</a:t>
            </a: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 Rating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8" name="Flowchart: Process 6"/>
          <p:cNvSpPr/>
          <p:nvPr/>
        </p:nvSpPr>
        <p:spPr>
          <a:xfrm>
            <a:off x="3733920" y="380988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Identify the Cause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and </a:t>
            </a:r>
            <a:r>
              <a:rPr b="0" i="1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Occurrence </a:t>
            </a: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Rating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09" name="Flowchart: Process 7"/>
          <p:cNvSpPr/>
          <p:nvPr/>
        </p:nvSpPr>
        <p:spPr>
          <a:xfrm>
            <a:off x="3733920" y="304812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Determine the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Effects and </a:t>
            </a:r>
            <a:r>
              <a:rPr b="0" i="1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Severity </a:t>
            </a: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Rating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0" name="Flowchart: Process 8"/>
          <p:cNvSpPr/>
          <p:nvPr/>
        </p:nvSpPr>
        <p:spPr>
          <a:xfrm>
            <a:off x="3733920" y="228600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Identify the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failure modes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1" name="Flowchart: Process 9"/>
          <p:cNvSpPr/>
          <p:nvPr/>
        </p:nvSpPr>
        <p:spPr>
          <a:xfrm>
            <a:off x="3733920" y="1600200"/>
            <a:ext cx="1828440" cy="45684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Map the process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2" name="Flowchart: Process 10"/>
          <p:cNvSpPr/>
          <p:nvPr/>
        </p:nvSpPr>
        <p:spPr>
          <a:xfrm>
            <a:off x="3733920" y="914400"/>
            <a:ext cx="1828440" cy="45684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Assemble the Team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13" name="Flowchart: Process 12"/>
          <p:cNvSpPr/>
          <p:nvPr/>
        </p:nvSpPr>
        <p:spPr>
          <a:xfrm>
            <a:off x="6324480" y="4191120"/>
            <a:ext cx="1828440" cy="533160"/>
          </a:xfrm>
          <a:prstGeom prst="flowChartProcess">
            <a:avLst/>
          </a:prstGeom>
          <a:solidFill>
            <a:schemeClr val="accent1"/>
          </a:solidFill>
          <a:ln w="12700">
            <a:noFill/>
          </a:ln>
          <a:scene3d>
            <a:camera prst="orthographicFront"/>
            <a:lightRig dir="t" rig="threePt"/>
          </a:scene3d>
          <a:sp3d/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Management review 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2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and approval</a:t>
            </a:r>
            <a:endParaRPr b="0" lang="en-US" sz="12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cxnSp>
        <p:nvCxnSpPr>
          <p:cNvPr id="114" name="Straight Arrow Connector 24"/>
          <p:cNvCxnSpPr/>
          <p:nvPr/>
        </p:nvCxnSpPr>
        <p:spPr>
          <a:xfrm>
            <a:off x="4647960" y="205740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15" name="Straight Arrow Connector 26"/>
          <p:cNvCxnSpPr/>
          <p:nvPr/>
        </p:nvCxnSpPr>
        <p:spPr>
          <a:xfrm>
            <a:off x="4647960" y="2819160"/>
            <a:ext cx="360" cy="228960"/>
          </a:xfrm>
          <a:prstGeom prst="straightConnector1">
            <a:avLst/>
          </a:prstGeom>
          <a:ln w="12700">
            <a:noFill/>
          </a:ln>
        </p:spPr>
      </p:cxnSp>
      <p:cxnSp>
        <p:nvCxnSpPr>
          <p:cNvPr id="116" name="Elbow Connector 28"/>
          <p:cNvCxnSpPr>
            <a:stCxn id="112" idx="2"/>
          </p:cNvCxnSpPr>
          <p:nvPr/>
        </p:nvCxnSpPr>
        <p:spPr>
          <a:xfrm rot="5400000">
            <a:off x="4527360" y="1485360"/>
            <a:ext cx="235440" cy="6840"/>
          </a:xfrm>
          <a:prstGeom prst="bentConnector3">
            <a:avLst>
              <a:gd name="adj1" fmla="val 50076"/>
            </a:avLst>
          </a:prstGeom>
          <a:ln w="12700">
            <a:noFill/>
          </a:ln>
        </p:spPr>
      </p:cxnSp>
      <p:cxnSp>
        <p:nvCxnSpPr>
          <p:cNvPr id="117" name="Shape 33"/>
          <p:cNvCxnSpPr/>
          <p:nvPr/>
        </p:nvCxnSpPr>
        <p:spPr>
          <a:xfrm rot="10800000">
            <a:off x="5562000" y="2552040"/>
            <a:ext cx="1676880" cy="800640"/>
          </a:xfrm>
          <a:prstGeom prst="bentConnector3">
            <a:avLst>
              <a:gd name="adj1" fmla="val 49989"/>
            </a:avLst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18" name="Straight Arrow Connector 37"/>
          <p:cNvCxnSpPr/>
          <p:nvPr/>
        </p:nvCxnSpPr>
        <p:spPr>
          <a:xfrm>
            <a:off x="4647960" y="137160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19" name="Straight Arrow Connector 39"/>
          <p:cNvCxnSpPr/>
          <p:nvPr/>
        </p:nvCxnSpPr>
        <p:spPr>
          <a:xfrm>
            <a:off x="4647960" y="281916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0" name="Straight Arrow Connector 42"/>
          <p:cNvCxnSpPr/>
          <p:nvPr/>
        </p:nvCxnSpPr>
        <p:spPr>
          <a:xfrm>
            <a:off x="4647960" y="358128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1" name="Straight Arrow Connector 46"/>
          <p:cNvCxnSpPr/>
          <p:nvPr/>
        </p:nvCxnSpPr>
        <p:spPr>
          <a:xfrm>
            <a:off x="4647960" y="434340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2" name="Straight Arrow Connector 49"/>
          <p:cNvCxnSpPr/>
          <p:nvPr/>
        </p:nvCxnSpPr>
        <p:spPr>
          <a:xfrm>
            <a:off x="4647960" y="5257800"/>
            <a:ext cx="360" cy="22896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3" name="Elbow Connector 53"/>
          <p:cNvCxnSpPr>
            <a:stCxn id="106" idx="3"/>
            <a:endCxn id="113" idx="2"/>
          </p:cNvCxnSpPr>
          <p:nvPr/>
        </p:nvCxnSpPr>
        <p:spPr>
          <a:xfrm flipV="1">
            <a:off x="5562360" y="4724280"/>
            <a:ext cx="1676880" cy="1029240"/>
          </a:xfrm>
          <a:prstGeom prst="bentConnector2">
            <a:avLst/>
          </a:prstGeom>
          <a:ln w="2540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124" name="Straight Arrow Connector 64"/>
          <p:cNvCxnSpPr/>
          <p:nvPr/>
        </p:nvCxnSpPr>
        <p:spPr>
          <a:xfrm flipV="1">
            <a:off x="7238880" y="3886200"/>
            <a:ext cx="360" cy="304920"/>
          </a:xfrm>
          <a:prstGeom prst="straightConnector1">
            <a:avLst/>
          </a:prstGeom>
          <a:ln w="22225"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125" name="Flowchart: Alternate Process 76"/>
          <p:cNvSpPr/>
          <p:nvPr/>
        </p:nvSpPr>
        <p:spPr>
          <a:xfrm>
            <a:off x="1077840" y="1914480"/>
            <a:ext cx="1436400" cy="28548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sp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Customer Feedback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6" name="Flowchart: Alternate Process 78"/>
          <p:cNvSpPr/>
          <p:nvPr/>
        </p:nvSpPr>
        <p:spPr>
          <a:xfrm>
            <a:off x="1066680" y="228600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Field Failure Data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7" name="Flowchart: Alternate Process 83"/>
          <p:cNvSpPr/>
          <p:nvPr/>
        </p:nvSpPr>
        <p:spPr>
          <a:xfrm>
            <a:off x="1066680" y="266688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Yield / Rework Data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8" name="Flowchart: Alternate Process 84"/>
          <p:cNvSpPr/>
          <p:nvPr/>
        </p:nvSpPr>
        <p:spPr>
          <a:xfrm>
            <a:off x="1066680" y="152388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Process Experience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29" name="Flowchart: Alternate Process 85"/>
          <p:cNvSpPr/>
          <p:nvPr/>
        </p:nvSpPr>
        <p:spPr>
          <a:xfrm>
            <a:off x="1066680" y="304812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Inspection Results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0" name="Flowchart: Alternate Process 86"/>
          <p:cNvSpPr/>
          <p:nvPr/>
        </p:nvSpPr>
        <p:spPr>
          <a:xfrm>
            <a:off x="1066680" y="3429000"/>
            <a:ext cx="1447560" cy="286920"/>
          </a:xfrm>
          <a:prstGeom prst="flowChartAlternateProcess">
            <a:avLst/>
          </a:prstGeom>
          <a:solidFill>
            <a:srgbClr val="7030a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r>
              <a:rPr b="0" lang="en-US" sz="11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Gauge R&amp;R</a:t>
            </a:r>
            <a:endParaRPr b="0" lang="en-US" sz="11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31" name="TextBox 88"/>
          <p:cNvSpPr/>
          <p:nvPr/>
        </p:nvSpPr>
        <p:spPr>
          <a:xfrm>
            <a:off x="1525680" y="1219320"/>
            <a:ext cx="6076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en-US" sz="1100" strike="noStrike" u="sng">
                <a:solidFill>
                  <a:schemeClr val="dk1"/>
                </a:solidFill>
                <a:effectLst/>
                <a:uFillTx/>
                <a:latin typeface="Book Antiqua"/>
              </a:rPr>
              <a:t>Inputs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2" name="Right Arrow 89"/>
          <p:cNvSpPr/>
          <p:nvPr/>
        </p:nvSpPr>
        <p:spPr>
          <a:xfrm>
            <a:off x="2743200" y="2362320"/>
            <a:ext cx="914040" cy="38052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3366ff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360" rIns="90360" tIns="44280" bIns="44280" anchor="ctr">
            <a:noAutofit/>
          </a:bodyPr>
          <a:p>
            <a:pPr marL="228600" indent="-228600" algn="ctr" defTabSz="760320">
              <a:lnSpc>
                <a:spcPct val="100000"/>
              </a:lnSpc>
              <a:tabLst>
                <a:tab algn="l" pos="0"/>
              </a:tabLst>
            </a:pPr>
            <a:endParaRPr b="0" lang="en-US" sz="11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FMEA Process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Assemble a cross-functional team of people with diverse knowledge about the process, product or service and customer needs.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the scope of the FMEA.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Safety, concept, system, design, process, or service?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the items:  process steps, components, subsystems, parts, assemblies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each item, identify the possible failure modes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915840" indent="-4572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What could go wrong?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all the consequences or effects of each failure mode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Determine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Severity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of each failure mode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rate it on a scale of 1-10 where 1 is not severe and 10 is extremely severe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Determine all the potential root causes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The FMEA Process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For each cause, determine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Occurrence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 rating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occurrence estimates the probability of the failure occurring 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rate it on a scale of 1-10 where 1 is infrequent and 10 is commonplace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current process controls for each cause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Determine the </a:t>
            </a:r>
            <a:r>
              <a:rPr b="0" i="1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Detection</a:t>
            </a: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 rating based on the effectiveness of the current process controls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798480" indent="-34308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rate it on a scale of 1-10 where 1 is highly detectable and 10 is not detectable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Calculate the risk priority number, or RPN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915840" indent="-4572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RPN = [Severity] × [Occurrence] × [Detection]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915840" indent="-45720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Rank Failure modes according to the estimated risk factor (RPN)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Identify actions to lower the severity and occurrence, and / or add controls to improve detection. 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Actions are assigned to owners, completed, validated and closed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457200" indent="-4572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Tahoma"/>
              <a:buAutoNum type="arabicPeriod" startAt="8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Risk factors (Severity, Occurrence, and Detection) are then re-evaluated after remedial action has been completed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Traditional Methods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228600" y="99072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Paper forms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Excel Spreadsheets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10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10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Problems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Difficult to work collaboratively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Difficult to audit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 user based restrictions to protect data integrity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10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Difficult to manage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No concise reports for actions due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2" marL="1143000" indent="-228600" defTabSz="760320">
              <a:lnSpc>
                <a:spcPct val="100000"/>
              </a:lnSpc>
              <a:spcBef>
                <a:spcPts val="300"/>
              </a:spcBef>
              <a:buClr>
                <a:srgbClr val="090d3a"/>
              </a:buClr>
              <a:buSzPct val="55000"/>
              <a:buFont typeface="Webdings" charset="2"/>
              <a:buChar char=""/>
            </a:pPr>
            <a:r>
              <a:rPr b="0" lang="en-US" sz="15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Poor visibility to FMEA effectiveness</a:t>
            </a:r>
            <a:endParaRPr b="0" lang="en-US" sz="15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39" name="Picture 4" descr=""/>
          <p:cNvPicPr/>
          <p:nvPr/>
        </p:nvPicPr>
        <p:blipFill>
          <a:blip r:embed="rId1"/>
          <a:stretch/>
        </p:blipFill>
        <p:spPr>
          <a:xfrm>
            <a:off x="5943600" y="3886200"/>
            <a:ext cx="2910960" cy="175212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228600" y="233280"/>
            <a:ext cx="8610120" cy="4521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ctr">
            <a:noAutofit/>
          </a:bodyPr>
          <a:p>
            <a:pPr indent="0">
              <a:lnSpc>
                <a:spcPct val="90000"/>
              </a:lnSpc>
              <a:buNone/>
            </a:pPr>
            <a:r>
              <a:rPr b="1" lang="en-US" sz="24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SBS FMEA Database Advantages</a:t>
            </a:r>
            <a:endParaRPr b="0" lang="en-US" sz="2400" strike="noStrike" u="none">
              <a:solidFill>
                <a:schemeClr val="dk1"/>
              </a:solidFill>
              <a:effectLst/>
              <a:uFillTx/>
              <a:latin typeface="Book Antiqu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228600" y="917640"/>
            <a:ext cx="8610120" cy="487332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360" rIns="90360" tIns="44280" bIns="44280" anchor="t">
            <a:noAutofit/>
          </a:bodyPr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use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Collaborative platform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Simple, menu driven user interface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train users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Convenient, intuitive forms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Can restrict users to control data integrity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Rich set of reports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Easy to identify delinquencies, stalled actions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Reports may be emailed with a single click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Export data to Excel for further analysis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marL="228600" indent="-228600" defTabSz="760320">
              <a:lnSpc>
                <a:spcPct val="90000"/>
              </a:lnSpc>
              <a:spcBef>
                <a:spcPts val="380"/>
              </a:spcBef>
              <a:buClr>
                <a:srgbClr val="090d3a"/>
              </a:buClr>
              <a:buSzPct val="95000"/>
              <a:buFont typeface="Webdings" charset="2"/>
              <a:buChar char=""/>
            </a:pPr>
            <a:r>
              <a:rPr b="0" lang="en-US" sz="19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Built using Microsoft Access</a:t>
            </a: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Common, convenient software platform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lvl="1" marL="687240" indent="-231840" defTabSz="760320">
              <a:lnSpc>
                <a:spcPct val="90000"/>
              </a:lnSpc>
              <a:spcBef>
                <a:spcPts val="340"/>
              </a:spcBef>
              <a:buClr>
                <a:srgbClr val="090d3a"/>
              </a:buClr>
              <a:buSzPct val="90000"/>
              <a:buFont typeface="Webdings" charset="2"/>
              <a:buChar char=""/>
            </a:pPr>
            <a:r>
              <a:rPr b="0" lang="en-US" sz="1700" strike="noStrike" u="none">
                <a:solidFill>
                  <a:srgbClr val="090d3a"/>
                </a:solidFill>
                <a:effectLst/>
                <a:uFillTx/>
                <a:latin typeface="Tahoma"/>
              </a:rPr>
              <a:t>Runtime version of Access is available as a free download</a:t>
            </a:r>
            <a:endParaRPr b="0" lang="en-US" sz="17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  <a:p>
            <a:pPr indent="0" defTabSz="760320">
              <a:lnSpc>
                <a:spcPct val="90000"/>
              </a:lnSpc>
              <a:spcBef>
                <a:spcPts val="380"/>
              </a:spcBef>
              <a:buNone/>
            </a:pPr>
            <a:endParaRPr b="0" lang="en-US" sz="1900" strike="noStrike" u="none">
              <a:solidFill>
                <a:srgbClr val="090d3a"/>
              </a:solidFill>
              <a:effectLst/>
              <a:uFillTx/>
              <a:latin typeface="Tahoma"/>
            </a:endParaRPr>
          </a:p>
        </p:txBody>
      </p:sp>
      <p:pic>
        <p:nvPicPr>
          <p:cNvPr id="142" name="Picture 4" descr=""/>
          <p:cNvPicPr/>
          <p:nvPr/>
        </p:nvPicPr>
        <p:blipFill>
          <a:blip r:embed="rId1"/>
          <a:stretch/>
        </p:blipFill>
        <p:spPr>
          <a:xfrm>
            <a:off x="6477120" y="1295280"/>
            <a:ext cx="2193480" cy="1544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43" name="Picture 6" descr=""/>
          <p:cNvPicPr/>
          <p:nvPr/>
        </p:nvPicPr>
        <p:blipFill>
          <a:blip r:embed="rId2"/>
          <a:stretch/>
        </p:blipFill>
        <p:spPr>
          <a:xfrm>
            <a:off x="4038480" y="5021280"/>
            <a:ext cx="713880" cy="693360"/>
          </a:xfrm>
          <a:prstGeom prst="rect">
            <a:avLst/>
          </a:prstGeom>
          <a:noFill/>
          <a:ln w="0">
            <a:noFill/>
          </a:ln>
        </p:spPr>
      </p:pic>
    </p:spTree>
  </p:cSld>
  <p:transition>
    <p:fade/>
  </p:transition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blank">
      <a:majorFont>
        <a:latin typeface="Tahoma" pitchFamily="0" charset="1"/>
        <a:ea typeface=""/>
        <a:cs typeface=""/>
      </a:majorFont>
      <a:minorFont>
        <a:latin typeface="Tahom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SBS1</Template>
  <TotalTime>2644</TotalTime>
  <Application>LibreOffice/25.2.3.2$Linux_X86_64 LibreOffice_project/520$Build-2</Application>
  <AppVersion>15.0000</AppVersion>
  <Words>1384</Words>
  <Paragraphs>256</Paragraphs>
  <Company>Amkotron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2003-02-13T22:16:03Z</dcterms:created>
  <dc:creator>Andrew Stack</dc:creator>
  <dc:description/>
  <dc:language>en-US</dc:language>
  <cp:lastModifiedBy>SBS3</cp:lastModifiedBy>
  <cp:lastPrinted>1601-01-01T00:00:00Z</cp:lastPrinted>
  <dcterms:modified xsi:type="dcterms:W3CDTF">2017-01-24T02:52:22Z</dcterms:modified>
  <cp:revision>101</cp:revision>
  <dc:subject/>
  <dc:title>Document Control Training 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1</vt:r8>
  </property>
  <property fmtid="{D5CDD505-2E9C-101B-9397-08002B2CF9AE}" pid="3" name="PresentationFormat">
    <vt:lpwstr>On-screen Show (4:3)</vt:lpwstr>
  </property>
  <property fmtid="{D5CDD505-2E9C-101B-9397-08002B2CF9AE}" pid="4" name="Slides">
    <vt:r8>35</vt:r8>
  </property>
  <property fmtid="{D5CDD505-2E9C-101B-9397-08002B2CF9AE}" pid="5" name="Version">
    <vt:r8>7</vt:r8>
  </property>
</Properties>
</file>