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8.png" ContentType="image/png"/>
  <Override PartName="/ppt/media/image17.png" ContentType="image/png"/>
  <Override PartName="/ppt/media/image12.png" ContentType="image/png"/>
  <Override PartName="/ppt/media/image35.png" ContentType="image/png"/>
  <Override PartName="/ppt/media/image3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6.png" ContentType="image/png"/>
  <Override PartName="/ppt/media/image15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19.png" ContentType="image/png"/>
  <Override PartName="/ppt/media/image21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35.xml.rels" ContentType="application/vnd.openxmlformats-package.relationships+xml"/>
  <Override PartName="/ppt/notesSlides/notesSlide3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/>
  <p:notesSz cx="7315200" cy="9601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Click to move the slide</a:t>
            </a: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06E51B0C-AB4E-4E67-BACD-BBA759A9A498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Num" idx="4"/>
          </p:nvPr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D27CE14-53D5-470D-9BF9-EB528ADD3F35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Img"/>
          </p:nvPr>
        </p:nvSpPr>
        <p:spPr>
          <a:xfrm>
            <a:off x="1257480" y="720720"/>
            <a:ext cx="4800240" cy="36000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" name="Rectangle 5" hidden="1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" name="Rectangle 6" hidden="1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" name="Rectangle 7" hidden="1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Text Box 8" hidden="1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Picture 2" descr=""/>
          <p:cNvPicPr/>
          <p:nvPr/>
        </p:nvPicPr>
        <p:blipFill>
          <a:blip r:embed="rId3">
            <a:lum bright="30000"/>
          </a:blip>
          <a:srcRect l="0" t="0" r="0" b="15005"/>
          <a:stretch/>
        </p:blipFill>
        <p:spPr>
          <a:xfrm>
            <a:off x="-19080" y="209520"/>
            <a:ext cx="9162720" cy="575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9" name="Picture 12" descr=""/>
          <p:cNvPicPr/>
          <p:nvPr/>
        </p:nvPicPr>
        <p:blipFill>
          <a:blip r:embed="rId4"/>
          <a:stretch/>
        </p:blipFill>
        <p:spPr>
          <a:xfrm>
            <a:off x="380880" y="463680"/>
            <a:ext cx="2611080" cy="9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Presentation Title</a:t>
            </a:r>
            <a:br>
              <a:rPr sz="2800"/>
            </a:b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For Audience Name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Fourth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Sixth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Seventh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0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1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2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64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8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9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0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Fourth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Sixth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Seventh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686640" y="233280"/>
            <a:ext cx="2152440" cy="55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228600" y="233280"/>
            <a:ext cx="6305040" cy="55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9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6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2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3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42289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10160" y="917640"/>
            <a:ext cx="42289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9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1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9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0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5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6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7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mailto:Sales@sundaybizsys.com" TargetMode="External"/><Relationship Id="rId2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hyperlink" Target="http://www.sundaybizsys.com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SBS FMEA Database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104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FMEA Background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SBS Database Features and Benefits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SBS Database Set-up and Use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Picture 1" descr=""/>
          <p:cNvPicPr/>
          <p:nvPr/>
        </p:nvPicPr>
        <p:blipFill>
          <a:blip r:embed="rId1"/>
          <a:stretch/>
        </p:blipFill>
        <p:spPr>
          <a:xfrm>
            <a:off x="5943600" y="2940120"/>
            <a:ext cx="2374560" cy="2806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SBS FMEA Database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9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Using the SBS FMEA Database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Key Features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List items, process steps, or functions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Failure Modes for each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effects and severity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causes and frequency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current controls and detection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 multiple actions associated with this failure mode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Assign owners and due dates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Establish verification and validation criteria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Electronic signature for management approval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Rich set of reports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 open actions and delinquent due dates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Login Screen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login process limits access to the database features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is required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Privileges may be restricted to protect data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Demo version includes dummy data and employees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Admin is the default login for demo versions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Admin has full Database privileges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Employee: Admin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Password: admin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All other employees:   password = pw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50" name="Picture 5" descr=""/>
          <p:cNvPicPr/>
          <p:nvPr/>
        </p:nvPicPr>
        <p:blipFill>
          <a:blip r:embed="rId1"/>
          <a:stretch/>
        </p:blipFill>
        <p:spPr>
          <a:xfrm>
            <a:off x="2895480" y="3776760"/>
            <a:ext cx="3446280" cy="21664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- Details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53" name="Picture 3" descr=""/>
          <p:cNvPicPr/>
          <p:nvPr/>
        </p:nvPicPr>
        <p:blipFill>
          <a:blip r:embed="rId1"/>
          <a:stretch/>
        </p:blipFill>
        <p:spPr>
          <a:xfrm>
            <a:off x="2200320" y="1747800"/>
            <a:ext cx="4743000" cy="3362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Picture 4" descr=""/>
          <p:cNvPicPr/>
          <p:nvPr/>
        </p:nvPicPr>
        <p:blipFill>
          <a:blip r:embed="rId2"/>
          <a:stretch/>
        </p:blipFill>
        <p:spPr>
          <a:xfrm>
            <a:off x="223920" y="785880"/>
            <a:ext cx="8694360" cy="5285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Rounded Rectangular Callout 6"/>
          <p:cNvSpPr/>
          <p:nvPr/>
        </p:nvSpPr>
        <p:spPr>
          <a:xfrm>
            <a:off x="3589200" y="812880"/>
            <a:ext cx="2333160" cy="442440"/>
          </a:xfrm>
          <a:prstGeom prst="wedgeRoundRectCallout">
            <a:avLst>
              <a:gd name="adj1" fmla="val -65528"/>
              <a:gd name="adj2" fmla="val 163727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Data Organized into 3 tabs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Rectangle 7"/>
          <p:cNvSpPr/>
          <p:nvPr/>
        </p:nvSpPr>
        <p:spPr>
          <a:xfrm>
            <a:off x="609480" y="1981080"/>
            <a:ext cx="7391160" cy="12949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7" name="Rounded Rectangular Callout 8"/>
          <p:cNvSpPr/>
          <p:nvPr/>
        </p:nvSpPr>
        <p:spPr>
          <a:xfrm>
            <a:off x="6705720" y="3657600"/>
            <a:ext cx="2238120" cy="680760"/>
          </a:xfrm>
          <a:prstGeom prst="wedgeRoundRectCallout">
            <a:avLst>
              <a:gd name="adj1" fmla="val -67694"/>
              <a:gd name="adj2" fmla="val -101148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FMEA details determine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the type and scope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Rectangle 9"/>
          <p:cNvSpPr/>
          <p:nvPr/>
        </p:nvSpPr>
        <p:spPr>
          <a:xfrm>
            <a:off x="609480" y="3276720"/>
            <a:ext cx="3885840" cy="15998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9" name="Rounded Rectangular Callout 10"/>
          <p:cNvSpPr/>
          <p:nvPr/>
        </p:nvSpPr>
        <p:spPr>
          <a:xfrm>
            <a:off x="4876920" y="4241880"/>
            <a:ext cx="1525320" cy="442440"/>
          </a:xfrm>
          <a:prstGeom prst="wedgeRoundRectCallout">
            <a:avLst>
              <a:gd name="adj1" fmla="val -106708"/>
              <a:gd name="adj2" fmla="val -128153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Define the Team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Rectangle 11"/>
          <p:cNvSpPr/>
          <p:nvPr/>
        </p:nvSpPr>
        <p:spPr>
          <a:xfrm>
            <a:off x="609480" y="5105520"/>
            <a:ext cx="4647960" cy="914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61" name="Rounded Rectangular Callout 12"/>
          <p:cNvSpPr/>
          <p:nvPr/>
        </p:nvSpPr>
        <p:spPr>
          <a:xfrm>
            <a:off x="6019920" y="5537160"/>
            <a:ext cx="1980720" cy="442440"/>
          </a:xfrm>
          <a:prstGeom prst="wedgeRoundRectCallout">
            <a:avLst>
              <a:gd name="adj1" fmla="val -88588"/>
              <a:gd name="adj2" fmla="val -121394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Approvals and edits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Effect" fill="hold">
                      <p:stCondLst>
                        <p:cond delay="indefinite"/>
                      </p:stCondLst>
                      <p:childTnLst>
                        <p:par>
                          <p:cTn id="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– Failure Modes and Actions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0" y="858960"/>
            <a:ext cx="9143640" cy="4398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Rounded Rectangular Callout 4"/>
          <p:cNvSpPr/>
          <p:nvPr/>
        </p:nvSpPr>
        <p:spPr>
          <a:xfrm>
            <a:off x="3352680" y="5029200"/>
            <a:ext cx="3809520" cy="680760"/>
          </a:xfrm>
          <a:prstGeom prst="wedgeRoundRectCallout">
            <a:avLst>
              <a:gd name="adj1" fmla="val -106708"/>
              <a:gd name="adj2" fmla="val -128153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For each Failure mode, you may create any number of actions to reduce the RPN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Rounded Rectangular Callout 5"/>
          <p:cNvSpPr/>
          <p:nvPr/>
        </p:nvSpPr>
        <p:spPr>
          <a:xfrm>
            <a:off x="4267080" y="2840040"/>
            <a:ext cx="2514240" cy="680760"/>
          </a:xfrm>
          <a:prstGeom prst="wedgeRoundRectCallout">
            <a:avLst>
              <a:gd name="adj1" fmla="val 52815"/>
              <a:gd name="adj2" fmla="val 111606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Actions include acceptance criteria and validation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– Comments and Attachments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67" name="Picture 3" descr=""/>
          <p:cNvPicPr/>
          <p:nvPr/>
        </p:nvPicPr>
        <p:blipFill>
          <a:blip r:embed="rId1"/>
          <a:stretch/>
        </p:blipFill>
        <p:spPr>
          <a:xfrm>
            <a:off x="314280" y="1128600"/>
            <a:ext cx="8513280" cy="460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Rounded Rectangular Callout 5"/>
          <p:cNvSpPr/>
          <p:nvPr/>
        </p:nvSpPr>
        <p:spPr>
          <a:xfrm>
            <a:off x="2514600" y="2692440"/>
            <a:ext cx="2742840" cy="680760"/>
          </a:xfrm>
          <a:prstGeom prst="wedgeRoundRectCallout">
            <a:avLst>
              <a:gd name="adj1" fmla="val -57463"/>
              <a:gd name="adj2" fmla="val 130431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Supporting documentation may be linked to the FMEA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- Reports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1" name="Picture 3" descr=""/>
          <p:cNvPicPr/>
          <p:nvPr/>
        </p:nvPicPr>
        <p:blipFill>
          <a:blip r:embed="rId1"/>
          <a:stretch/>
        </p:blipFill>
        <p:spPr>
          <a:xfrm>
            <a:off x="223920" y="785880"/>
            <a:ext cx="8694360" cy="528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Picture 4" descr=""/>
          <p:cNvPicPr/>
          <p:nvPr/>
        </p:nvPicPr>
        <p:blipFill>
          <a:blip r:embed="rId2"/>
          <a:stretch/>
        </p:blipFill>
        <p:spPr>
          <a:xfrm>
            <a:off x="11160" y="762120"/>
            <a:ext cx="9056160" cy="37335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– Reports (FMEA Actions)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223920" y="785880"/>
            <a:ext cx="8694360" cy="528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Picture 3" descr=""/>
          <p:cNvPicPr/>
          <p:nvPr/>
        </p:nvPicPr>
        <p:blipFill>
          <a:blip r:embed="rId2"/>
          <a:stretch/>
        </p:blipFill>
        <p:spPr>
          <a:xfrm>
            <a:off x="0" y="762120"/>
            <a:ext cx="9034200" cy="32000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nodeType="clickEffect" fill="hold">
                      <p:stCondLst>
                        <p:cond delay="indefinite"/>
                      </p:stCondLst>
                      <p:childTnLst>
                        <p:par>
                          <p:cTn id="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Reports and Analysis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2133720" y="990720"/>
            <a:ext cx="4771800" cy="348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Picture 3" descr=""/>
          <p:cNvPicPr/>
          <p:nvPr/>
        </p:nvPicPr>
        <p:blipFill>
          <a:blip r:embed="rId2"/>
          <a:stretch/>
        </p:blipFill>
        <p:spPr>
          <a:xfrm>
            <a:off x="2514600" y="2514600"/>
            <a:ext cx="4200120" cy="262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Rectangle 5"/>
          <p:cNvSpPr/>
          <p:nvPr/>
        </p:nvSpPr>
        <p:spPr>
          <a:xfrm>
            <a:off x="2590920" y="2819520"/>
            <a:ext cx="1904760" cy="10663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1" name="Rounded Rectangular Callout 6"/>
          <p:cNvSpPr/>
          <p:nvPr/>
        </p:nvSpPr>
        <p:spPr>
          <a:xfrm>
            <a:off x="457200" y="2236680"/>
            <a:ext cx="1294920" cy="442440"/>
          </a:xfrm>
          <a:prstGeom prst="wedgeRoundRectCallout">
            <a:avLst>
              <a:gd name="adj1" fmla="val 130560"/>
              <a:gd name="adj2" fmla="val 162347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Report filters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Rectangle 7"/>
          <p:cNvSpPr/>
          <p:nvPr/>
        </p:nvSpPr>
        <p:spPr>
          <a:xfrm>
            <a:off x="4724280" y="2819520"/>
            <a:ext cx="1904760" cy="18284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3" name="Rounded Rectangular Callout 8"/>
          <p:cNvSpPr/>
          <p:nvPr/>
        </p:nvSpPr>
        <p:spPr>
          <a:xfrm>
            <a:off x="6934320" y="1913040"/>
            <a:ext cx="1294920" cy="680760"/>
          </a:xfrm>
          <a:prstGeom prst="wedgeRoundRectCallout">
            <a:avLst>
              <a:gd name="adj1" fmla="val -102213"/>
              <a:gd name="adj2" fmla="val 151231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Reports and analysis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nodeType="clickEffect" fill="hold">
                      <p:stCondLst>
                        <p:cond delay="indefinite"/>
                      </p:stCondLst>
                      <p:childTnLst>
                        <p:par>
                          <p:cTn id="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Set-up and Configuration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9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FMEA Database Set-up and Configuration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History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5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FMEA:  Failure Mode and Effects Analysis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5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Was one of the first systematic techniques for failure analysis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Developed by reliability engineers in the 1950s to study problems that may arise from military system malfunctions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Further developed and adopted by the aerospace and automotive industries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Today, it is a standard technique for risk analysis and continual improvement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5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5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7391520" y="914400"/>
            <a:ext cx="1347480" cy="990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Installation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Download the demo database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Save or copy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FMEA.accde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file to a designated folder on your Network File Server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Once purchased, register the demo database (enter the Product Key)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Ensure all Workstations have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Microsoft Access or the free Runtime version of Microsoft Access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Read and write privileges to the designated folder on the Network File Server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88" name="TextBox 5"/>
          <p:cNvSpPr/>
          <p:nvPr/>
        </p:nvSpPr>
        <p:spPr>
          <a:xfrm>
            <a:off x="152280" y="5943600"/>
            <a:ext cx="85658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Note:  The above graphic is for stand alone Access databases - SQL configurations are different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9" name="Picture 1" descr=""/>
          <p:cNvPicPr/>
          <p:nvPr/>
        </p:nvPicPr>
        <p:blipFill>
          <a:blip r:embed="rId1"/>
          <a:stretch/>
        </p:blipFill>
        <p:spPr>
          <a:xfrm>
            <a:off x="1838160" y="3348000"/>
            <a:ext cx="5400360" cy="25999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Database Set-up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Employees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password if employee login is required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Detail employee login privileges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Company information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Company name, address, etc.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Sites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Departments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Customers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FMEA Types and RPN Ratings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Types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Severity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Occurrence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Detection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92" name="Picture 4" descr=""/>
          <p:cNvPicPr/>
          <p:nvPr/>
        </p:nvPicPr>
        <p:blipFill>
          <a:blip r:embed="rId1"/>
          <a:stretch/>
        </p:blipFill>
        <p:spPr>
          <a:xfrm>
            <a:off x="5791320" y="2743200"/>
            <a:ext cx="2437920" cy="22633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7" descr=""/>
          <p:cNvPicPr/>
          <p:nvPr/>
        </p:nvPicPr>
        <p:blipFill>
          <a:blip r:embed="rId1"/>
          <a:stretch/>
        </p:blipFill>
        <p:spPr>
          <a:xfrm>
            <a:off x="2195640" y="1714680"/>
            <a:ext cx="4752720" cy="342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96" name="Picture 8" descr=""/>
          <p:cNvPicPr/>
          <p:nvPr/>
        </p:nvPicPr>
        <p:blipFill>
          <a:blip r:embed="rId2"/>
          <a:stretch/>
        </p:blipFill>
        <p:spPr>
          <a:xfrm>
            <a:off x="1347840" y="1366920"/>
            <a:ext cx="6446520" cy="4123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AutoShape 7"/>
          <p:cNvSpPr/>
          <p:nvPr/>
        </p:nvSpPr>
        <p:spPr>
          <a:xfrm>
            <a:off x="6095880" y="457200"/>
            <a:ext cx="2437920" cy="914040"/>
          </a:xfrm>
          <a:prstGeom prst="wedgeRoundRectCallout">
            <a:avLst>
              <a:gd name="adj1" fmla="val -91537"/>
              <a:gd name="adj2" fmla="val 99653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Set-up parameters are organized into multiple tabs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nodeType="clickEffect" fill="hold">
                      <p:stCondLst>
                        <p:cond delay="indefinite"/>
                      </p:stCondLst>
                      <p:childTnLst>
                        <p:par>
                          <p:cTn id="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nodeType="clickEffect" fill="hold">
                      <p:stCondLst>
                        <p:cond delay="indefinite"/>
                      </p:stCondLst>
                      <p:childTnLst>
                        <p:par>
                          <p:cTn id="1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- Sites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99" name="Picture 11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6513120" cy="4114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0" name="Picture 12" descr=""/>
          <p:cNvPicPr/>
          <p:nvPr/>
        </p:nvPicPr>
        <p:blipFill>
          <a:blip r:embed="rId2"/>
          <a:stretch/>
        </p:blipFill>
        <p:spPr>
          <a:xfrm>
            <a:off x="2286000" y="3352680"/>
            <a:ext cx="5447880" cy="254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AutoShape 7"/>
          <p:cNvSpPr/>
          <p:nvPr/>
        </p:nvSpPr>
        <p:spPr>
          <a:xfrm>
            <a:off x="5715000" y="3429000"/>
            <a:ext cx="2057040" cy="456840"/>
          </a:xfrm>
          <a:prstGeom prst="wedgeRoundRectCallout">
            <a:avLst>
              <a:gd name="adj1" fmla="val -56912"/>
              <a:gd name="adj2" fmla="val 29250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Used in Site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nodeType="clickEffect" fill="hold">
                      <p:stCondLst>
                        <p:cond delay="indefinite"/>
                      </p:stCondLst>
                      <p:childTnLst>
                        <p:par>
                          <p:cTn id="1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- Departments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03" name="Picture 2" descr=""/>
          <p:cNvPicPr/>
          <p:nvPr/>
        </p:nvPicPr>
        <p:blipFill>
          <a:blip r:embed="rId1"/>
          <a:stretch/>
        </p:blipFill>
        <p:spPr>
          <a:xfrm>
            <a:off x="380880" y="990720"/>
            <a:ext cx="6418080" cy="403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Picture 3" descr=""/>
          <p:cNvPicPr/>
          <p:nvPr/>
        </p:nvPicPr>
        <p:blipFill>
          <a:blip r:embed="rId2"/>
          <a:stretch/>
        </p:blipFill>
        <p:spPr>
          <a:xfrm>
            <a:off x="1143000" y="3200400"/>
            <a:ext cx="7751520" cy="30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AutoShape 7"/>
          <p:cNvSpPr/>
          <p:nvPr/>
        </p:nvSpPr>
        <p:spPr>
          <a:xfrm>
            <a:off x="2286000" y="3505320"/>
            <a:ext cx="2057040" cy="685440"/>
          </a:xfrm>
          <a:prstGeom prst="wedgeRoundRectCallout">
            <a:avLst>
              <a:gd name="adj1" fmla="val 45731"/>
              <a:gd name="adj2" fmla="val 18139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Used in Department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nodeType="clickEffect" fill="hold">
                      <p:stCondLst>
                        <p:cond delay="indefinite"/>
                      </p:stCondLst>
                      <p:childTnLst>
                        <p:par>
                          <p:cTn id="1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- Customers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1"/>
          <a:stretch/>
        </p:blipFill>
        <p:spPr>
          <a:xfrm>
            <a:off x="1380960" y="1371600"/>
            <a:ext cx="6379920" cy="4114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Picture 3" descr=""/>
          <p:cNvPicPr/>
          <p:nvPr/>
        </p:nvPicPr>
        <p:blipFill>
          <a:blip r:embed="rId2"/>
          <a:stretch/>
        </p:blipFill>
        <p:spPr>
          <a:xfrm>
            <a:off x="457200" y="3200400"/>
            <a:ext cx="8532360" cy="267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AutoShape 7"/>
          <p:cNvSpPr/>
          <p:nvPr/>
        </p:nvSpPr>
        <p:spPr>
          <a:xfrm>
            <a:off x="6858000" y="3581280"/>
            <a:ext cx="2057040" cy="685440"/>
          </a:xfrm>
          <a:prstGeom prst="wedgeRoundRectCallout">
            <a:avLst>
              <a:gd name="adj1" fmla="val 6051"/>
              <a:gd name="adj2" fmla="val 15917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Used in Customer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nodeType="clickEffect" fill="hold">
                      <p:stCondLst>
                        <p:cond delay="indefinite"/>
                      </p:stCondLst>
                      <p:childTnLst>
                        <p:par>
                          <p:cTn id="1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- Parts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11" name="Picture 3" descr=""/>
          <p:cNvPicPr/>
          <p:nvPr/>
        </p:nvPicPr>
        <p:blipFill>
          <a:blip r:embed="rId1"/>
          <a:stretch/>
        </p:blipFill>
        <p:spPr>
          <a:xfrm>
            <a:off x="990720" y="990720"/>
            <a:ext cx="6408360" cy="4133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2" name="Picture 4" descr=""/>
          <p:cNvPicPr/>
          <p:nvPr/>
        </p:nvPicPr>
        <p:blipFill>
          <a:blip r:embed="rId2"/>
          <a:stretch/>
        </p:blipFill>
        <p:spPr>
          <a:xfrm>
            <a:off x="57240" y="3728880"/>
            <a:ext cx="9086400" cy="213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AutoShape 7"/>
          <p:cNvSpPr/>
          <p:nvPr/>
        </p:nvSpPr>
        <p:spPr>
          <a:xfrm>
            <a:off x="4191120" y="4110120"/>
            <a:ext cx="2057040" cy="380520"/>
          </a:xfrm>
          <a:prstGeom prst="wedgeRoundRectCallout">
            <a:avLst>
              <a:gd name="adj1" fmla="val 74833"/>
              <a:gd name="adj2" fmla="val 19060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Used in Parts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nodeType="clickEffect" fill="hold">
                      <p:stCondLst>
                        <p:cond delay="indefinite"/>
                      </p:stCondLst>
                      <p:childTnLst>
                        <p:par>
                          <p:cTn id="1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FMEA Types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15" name="Picture 2" descr=""/>
          <p:cNvPicPr/>
          <p:nvPr/>
        </p:nvPicPr>
        <p:blipFill>
          <a:blip r:embed="rId1"/>
          <a:stretch/>
        </p:blipFill>
        <p:spPr>
          <a:xfrm>
            <a:off x="1295280" y="990720"/>
            <a:ext cx="6465600" cy="2161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Picture 3" descr=""/>
          <p:cNvPicPr/>
          <p:nvPr/>
        </p:nvPicPr>
        <p:blipFill>
          <a:blip r:embed="rId2"/>
          <a:stretch/>
        </p:blipFill>
        <p:spPr>
          <a:xfrm>
            <a:off x="1905120" y="3581280"/>
            <a:ext cx="5143320" cy="249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AutoShape 7"/>
          <p:cNvSpPr/>
          <p:nvPr/>
        </p:nvSpPr>
        <p:spPr>
          <a:xfrm>
            <a:off x="4952880" y="3657600"/>
            <a:ext cx="2057040" cy="604440"/>
          </a:xfrm>
          <a:prstGeom prst="wedgeRoundRectCallout">
            <a:avLst>
              <a:gd name="adj1" fmla="val -72259"/>
              <a:gd name="adj2" fmla="val 19781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Used in FMEA Type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48" dur="indefinite" restart="never" nodeType="tmRoot">
          <p:childTnLst>
            <p:seq>
              <p:cTn id="149" dur="indefinite" nodeType="mainSeq">
                <p:childTnLst>
                  <p:par>
                    <p:cTn id="150" nodeType="clickEffect" fill="hold">
                      <p:stCondLst>
                        <p:cond delay="indefinite"/>
                      </p:stCondLst>
                      <p:childTnLst>
                        <p:par>
                          <p:cTn id="1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Severity Rating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Customizable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example:  change scale from 1-10 to 1-3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Short description shows in Severity List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1376280" y="2076480"/>
            <a:ext cx="6389280" cy="4095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Occurrence Rating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1352520" y="1386000"/>
            <a:ext cx="6436800" cy="4086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 FMEA is often the first step of a system reliability study.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It involves reviewing as many components, assemblies, and subsystems as possible to identify failure modes, and their causes and effects.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begins during the earliest stages of design and continues throughout the life of the product or service.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You can use the FMEA Tool in two separate, but related ways: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5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the current process and evaluate the potential impact of changes under consideration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5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 improvement over time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5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99" name="Picture 3" descr=""/>
          <p:cNvPicPr/>
          <p:nvPr/>
        </p:nvPicPr>
        <p:blipFill>
          <a:blip r:embed="rId1"/>
          <a:stretch/>
        </p:blipFill>
        <p:spPr>
          <a:xfrm>
            <a:off x="6248520" y="4351320"/>
            <a:ext cx="1523520" cy="1439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Detection Rating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1386000" y="1400040"/>
            <a:ext cx="6370200" cy="4057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Overall Risk Management Strategy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26" name="Oval 3"/>
          <p:cNvSpPr/>
          <p:nvPr/>
        </p:nvSpPr>
        <p:spPr>
          <a:xfrm>
            <a:off x="380880" y="1419120"/>
            <a:ext cx="4781160" cy="478116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rgbClr val="4769b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lt1"/>
              </a:solidFill>
              <a:effectLst/>
              <a:uFillTx/>
              <a:latin typeface="Tahoma"/>
            </a:endParaRPr>
          </a:p>
        </p:txBody>
      </p:sp>
      <p:sp>
        <p:nvSpPr>
          <p:cNvPr id="227" name="TextBox 4"/>
          <p:cNvSpPr/>
          <p:nvPr/>
        </p:nvSpPr>
        <p:spPr>
          <a:xfrm>
            <a:off x="1170000" y="835200"/>
            <a:ext cx="320328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32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Book Antiqua"/>
              </a:rPr>
              <a:t>SWOT Analysis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Oval 5"/>
          <p:cNvSpPr/>
          <p:nvPr/>
        </p:nvSpPr>
        <p:spPr>
          <a:xfrm>
            <a:off x="3917880" y="1419120"/>
            <a:ext cx="4781160" cy="478116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lt1"/>
              </a:solidFill>
              <a:effectLst/>
              <a:uFillTx/>
              <a:latin typeface="Tahoma"/>
            </a:endParaRPr>
          </a:p>
        </p:txBody>
      </p:sp>
      <p:sp>
        <p:nvSpPr>
          <p:cNvPr id="229" name="TextBox 6"/>
          <p:cNvSpPr/>
          <p:nvPr/>
        </p:nvSpPr>
        <p:spPr>
          <a:xfrm>
            <a:off x="5611680" y="835200"/>
            <a:ext cx="1391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3200" strike="noStrike" u="none">
                <a:solidFill>
                  <a:srgbClr val="92d050"/>
                </a:solidFill>
                <a:effectLst/>
                <a:uFillTx/>
                <a:latin typeface="Book Antiqua"/>
              </a:rPr>
              <a:t>FMEA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TextBox 7"/>
          <p:cNvSpPr/>
          <p:nvPr/>
        </p:nvSpPr>
        <p:spPr>
          <a:xfrm>
            <a:off x="792000" y="3348000"/>
            <a:ext cx="242208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Sales / Marketing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Strategy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TextBox 8"/>
          <p:cNvSpPr/>
          <p:nvPr/>
        </p:nvSpPr>
        <p:spPr>
          <a:xfrm>
            <a:off x="3925800" y="3441600"/>
            <a:ext cx="126180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Project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Planning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TextBox 9"/>
          <p:cNvSpPr/>
          <p:nvPr/>
        </p:nvSpPr>
        <p:spPr>
          <a:xfrm>
            <a:off x="5307120" y="2182680"/>
            <a:ext cx="20728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Product Design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TextBox 10"/>
          <p:cNvSpPr/>
          <p:nvPr/>
        </p:nvSpPr>
        <p:spPr>
          <a:xfrm>
            <a:off x="5170320" y="5040360"/>
            <a:ext cx="223812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Manufacturing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Process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TextBox 11"/>
          <p:cNvSpPr/>
          <p:nvPr/>
        </p:nvSpPr>
        <p:spPr>
          <a:xfrm>
            <a:off x="6126120" y="3348000"/>
            <a:ext cx="210132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Manufacturing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Process Design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TextBox 12"/>
          <p:cNvSpPr/>
          <p:nvPr/>
        </p:nvSpPr>
        <p:spPr>
          <a:xfrm>
            <a:off x="1538280" y="2182680"/>
            <a:ext cx="226800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Corporate 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TextBox 13"/>
          <p:cNvSpPr/>
          <p:nvPr/>
        </p:nvSpPr>
        <p:spPr>
          <a:xfrm>
            <a:off x="1176480" y="5040360"/>
            <a:ext cx="278100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Competitive Analysis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Summary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SBS FMEA Database is a cost effective tool to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Ensure effective compliance with OSHA and Quality Standards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9001:2008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 9100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TS 16949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14001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13485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 and execute Risk Reduction plans 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Maintain paperless quality records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performance and develop improvement strategies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Save time and effort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Customization is available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Talk to us about customizing the software to meet your needs!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Additional Services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Import Service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Import legacy data from excel spreadsheets into your Database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Services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offers instructor led, Webex based, interactive training sessions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We cover the following subjects: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 Database features and benefits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General set-up and configuration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Qual plans / requirements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Qualifying Vendors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reports to manage the qualification process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Microsoft Access tips and tricks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Customization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Talk to us about customizing the software to meet your needs!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Contact </a:t>
            </a:r>
            <a:r>
              <a:rPr b="0" lang="en-US" sz="1900" strike="noStrike" u="sng">
                <a:solidFill>
                  <a:srgbClr val="fc0128"/>
                </a:solidFill>
                <a:effectLst/>
                <a:uFillTx/>
                <a:latin typeface="Tahoma"/>
                <a:hlinkClick r:id="rId1"/>
              </a:rPr>
              <a:t>Sales@sundaybizsys.com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for more information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About SBS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Sunday Business Systems provides cost effective software for your Quality Management System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and Preventive Actions (CAPA)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management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 Control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of calibrated equipment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Customer Satisfaction Surveys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Communication / Continual improvement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Shop Floor Control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8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will customize the software for your particular needs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Offers instructor led training services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 Box 3"/>
          <p:cNvSpPr/>
          <p:nvPr/>
        </p:nvSpPr>
        <p:spPr>
          <a:xfrm>
            <a:off x="2719440" y="3033720"/>
            <a:ext cx="6082920" cy="51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i="1" lang="en-US" sz="2800" strike="noStrike" u="none">
                <a:solidFill>
                  <a:schemeClr val="lt2"/>
                </a:solidFill>
                <a:effectLst/>
                <a:uFillTx/>
                <a:latin typeface="Verdana"/>
              </a:rPr>
              <a:t>Fueling Small Business Efficiency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WordArt 4"/>
          <p:cNvSpPr txBox="1"/>
          <p:nvPr/>
        </p:nvSpPr>
        <p:spPr>
          <a:xfrm>
            <a:off x="581040" y="2111400"/>
            <a:ext cx="6602040" cy="883800"/>
          </a:xfrm>
          <a:prstGeom prst="rect">
            <a:avLst/>
          </a:prstGeom>
        </p:spPr>
        <p:txBody>
          <a:bodyPr wrap="none" lIns="94680" rIns="94680" tIns="49680" bIns="4968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i="1" lang="en-US" sz="3600" strike="noStrike" u="none">
                <a:ln w="9360">
                  <a:solidFill>
                    <a:schemeClr val="lt2"/>
                  </a:solidFill>
                  <a:round/>
                </a:ln>
                <a:solidFill>
                  <a:srgbClr val="ffffff"/>
                </a:solidFill>
                <a:uFillTx/>
                <a:latin typeface="Arial Black"/>
              </a:rPr>
              <a:t>Sunday Business Systems</a:t>
            </a:r>
            <a:endParaRPr b="0" lang="en-US" sz="3600" strike="noStrike" u="none">
              <a:ln w="9360">
                <a:solidFill>
                  <a:schemeClr val="lt2"/>
                </a:solidFill>
                <a:round/>
              </a:ln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5" name="Rectangle 5"/>
          <p:cNvSpPr/>
          <p:nvPr/>
        </p:nvSpPr>
        <p:spPr>
          <a:xfrm>
            <a:off x="2209680" y="4038480"/>
            <a:ext cx="5562360" cy="147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Visit </a:t>
            </a:r>
            <a:r>
              <a:rPr b="0" lang="en-US" sz="1800" strike="noStrike" u="sng">
                <a:solidFill>
                  <a:srgbClr val="fc0128"/>
                </a:solidFill>
                <a:effectLst/>
                <a:uFillTx/>
                <a:latin typeface="Verdana"/>
                <a:hlinkClick r:id="rId1"/>
              </a:rPr>
              <a:t>www.SundayBizSys.com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for: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Free product demos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Additional information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Pricing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Links to purchase 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algn="ctr"/>
            <a:endParaRPr b="0" lang="en-US" sz="19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47" name="Rectangle 7"/>
          <p:cNvSpPr/>
          <p:nvPr/>
        </p:nvSpPr>
        <p:spPr>
          <a:xfrm>
            <a:off x="1933560" y="6093000"/>
            <a:ext cx="550836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 defTabSz="760320">
              <a:lnSpc>
                <a:spcPct val="100000"/>
              </a:lnSpc>
            </a:pPr>
            <a:r>
              <a:rPr b="0" lang="en-US" sz="800" strike="noStrike" u="none">
                <a:solidFill>
                  <a:schemeClr val="dk1"/>
                </a:solidFill>
                <a:effectLst/>
                <a:uFillTx/>
                <a:latin typeface="Segoe Semibold"/>
              </a:rPr>
              <a:t>© 2014 Sunday Business Systems. All rights reserved.  This presentation is for informational purposes only.   Sunday Business Systems MAKES NO WARRANTIES, EXPRESS OR IMPLIED, IN THIS SUMMARY. Microsoft is a registered trademark of Microsoft Corporation in the United States and/or other countries.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Reduce Risk and Improve Performance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FMEA is a simple business process: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Anticipate:  what can go wrong?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Prioritize actions to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Reduce the severity or impact of an adverse event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Decrease the frequency of an adverse event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Increase the delectability of an adverse event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Complete the actions in a timely fashion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Re-evaluate the process / product / service in light of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data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Improved processes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processes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5829480" y="4038480"/>
            <a:ext cx="2253960" cy="1515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87"/>
          <p:cNvSpPr/>
          <p:nvPr/>
        </p:nvSpPr>
        <p:spPr>
          <a:xfrm>
            <a:off x="914400" y="1219320"/>
            <a:ext cx="1752120" cy="2666520"/>
          </a:xfrm>
          <a:prstGeom prst="roundRect">
            <a:avLst>
              <a:gd name="adj" fmla="val 16667"/>
            </a:avLst>
          </a:prstGeom>
          <a:solidFill>
            <a:srgbClr val="7030a0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Process Flow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5" name="Flowchart: Process 3"/>
          <p:cNvSpPr/>
          <p:nvPr/>
        </p:nvSpPr>
        <p:spPr>
          <a:xfrm>
            <a:off x="6324480" y="335268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Complete Actions and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Re-compute RPN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6" name="Flowchart: Process 4"/>
          <p:cNvSpPr/>
          <p:nvPr/>
        </p:nvSpPr>
        <p:spPr>
          <a:xfrm>
            <a:off x="3733920" y="548640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Determine actions to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Reduce each RPN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Flowchart: Process 5"/>
          <p:cNvSpPr/>
          <p:nvPr/>
        </p:nvSpPr>
        <p:spPr>
          <a:xfrm>
            <a:off x="3733920" y="4572000"/>
            <a:ext cx="1828440" cy="68544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Analyze the current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controls and determine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i="1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Detection</a:t>
            </a: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 Rating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8" name="Flowchart: Process 6"/>
          <p:cNvSpPr/>
          <p:nvPr/>
        </p:nvSpPr>
        <p:spPr>
          <a:xfrm>
            <a:off x="3733920" y="380988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Identify the Cause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and </a:t>
            </a:r>
            <a:r>
              <a:rPr b="0" i="1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Occurrence </a:t>
            </a: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Rating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9" name="Flowchart: Process 7"/>
          <p:cNvSpPr/>
          <p:nvPr/>
        </p:nvSpPr>
        <p:spPr>
          <a:xfrm>
            <a:off x="3733920" y="304812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Determine the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Effects and </a:t>
            </a:r>
            <a:r>
              <a:rPr b="0" i="1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Severity </a:t>
            </a: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Rating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0" name="Flowchart: Process 8"/>
          <p:cNvSpPr/>
          <p:nvPr/>
        </p:nvSpPr>
        <p:spPr>
          <a:xfrm>
            <a:off x="3733920" y="228600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Identify the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failure modes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1" name="Flowchart: Process 9"/>
          <p:cNvSpPr/>
          <p:nvPr/>
        </p:nvSpPr>
        <p:spPr>
          <a:xfrm>
            <a:off x="3733920" y="1600200"/>
            <a:ext cx="1828440" cy="45684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Map the process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2" name="Flowchart: Process 10"/>
          <p:cNvSpPr/>
          <p:nvPr/>
        </p:nvSpPr>
        <p:spPr>
          <a:xfrm>
            <a:off x="3733920" y="914400"/>
            <a:ext cx="1828440" cy="45684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Assemble the Team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3" name="Flowchart: Process 12"/>
          <p:cNvSpPr/>
          <p:nvPr/>
        </p:nvSpPr>
        <p:spPr>
          <a:xfrm>
            <a:off x="6324480" y="419112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Management review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and approval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14" name="Straight Arrow Connector 24"/>
          <p:cNvCxnSpPr/>
          <p:nvPr/>
        </p:nvCxnSpPr>
        <p:spPr>
          <a:xfrm>
            <a:off x="4647960" y="205740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15" name="Straight Arrow Connector 26"/>
          <p:cNvCxnSpPr/>
          <p:nvPr/>
        </p:nvCxnSpPr>
        <p:spPr>
          <a:xfrm>
            <a:off x="4647960" y="2819160"/>
            <a:ext cx="360" cy="228960"/>
          </a:xfrm>
          <a:prstGeom prst="straightConnector1">
            <a:avLst/>
          </a:prstGeom>
          <a:ln w="12700">
            <a:noFill/>
          </a:ln>
        </p:spPr>
      </p:cxnSp>
      <p:cxnSp>
        <p:nvCxnSpPr>
          <p:cNvPr id="116" name="Elbow Connector 28"/>
          <p:cNvCxnSpPr>
            <a:stCxn id="112" idx="2"/>
          </p:cNvCxnSpPr>
          <p:nvPr/>
        </p:nvCxnSpPr>
        <p:spPr>
          <a:xfrm rot="5400000">
            <a:off x="4527360" y="1485360"/>
            <a:ext cx="235440" cy="6840"/>
          </a:xfrm>
          <a:prstGeom prst="bentConnector3">
            <a:avLst>
              <a:gd name="adj1" fmla="val 50076"/>
            </a:avLst>
          </a:prstGeom>
          <a:ln w="12700">
            <a:noFill/>
          </a:ln>
        </p:spPr>
      </p:cxnSp>
      <p:cxnSp>
        <p:nvCxnSpPr>
          <p:cNvPr id="117" name="Shape 33"/>
          <p:cNvCxnSpPr/>
          <p:nvPr/>
        </p:nvCxnSpPr>
        <p:spPr>
          <a:xfrm rot="10800000">
            <a:off x="5562000" y="2552040"/>
            <a:ext cx="1676880" cy="800640"/>
          </a:xfrm>
          <a:prstGeom prst="bentConnector3">
            <a:avLst>
              <a:gd name="adj1" fmla="val 49989"/>
            </a:avLst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18" name="Straight Arrow Connector 37"/>
          <p:cNvCxnSpPr/>
          <p:nvPr/>
        </p:nvCxnSpPr>
        <p:spPr>
          <a:xfrm>
            <a:off x="4647960" y="137160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19" name="Straight Arrow Connector 39"/>
          <p:cNvCxnSpPr/>
          <p:nvPr/>
        </p:nvCxnSpPr>
        <p:spPr>
          <a:xfrm>
            <a:off x="4647960" y="281916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20" name="Straight Arrow Connector 42"/>
          <p:cNvCxnSpPr/>
          <p:nvPr/>
        </p:nvCxnSpPr>
        <p:spPr>
          <a:xfrm>
            <a:off x="4647960" y="358128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21" name="Straight Arrow Connector 46"/>
          <p:cNvCxnSpPr/>
          <p:nvPr/>
        </p:nvCxnSpPr>
        <p:spPr>
          <a:xfrm>
            <a:off x="4647960" y="434340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22" name="Straight Arrow Connector 49"/>
          <p:cNvCxnSpPr/>
          <p:nvPr/>
        </p:nvCxnSpPr>
        <p:spPr>
          <a:xfrm>
            <a:off x="4647960" y="525780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23" name="Elbow Connector 53"/>
          <p:cNvCxnSpPr>
            <a:stCxn id="106" idx="3"/>
            <a:endCxn id="113" idx="2"/>
          </p:cNvCxnSpPr>
          <p:nvPr/>
        </p:nvCxnSpPr>
        <p:spPr>
          <a:xfrm flipV="1">
            <a:off x="5562360" y="4724280"/>
            <a:ext cx="1676880" cy="1029240"/>
          </a:xfrm>
          <a:prstGeom prst="bentConnector2">
            <a:avLst/>
          </a:prstGeom>
          <a:ln w="2540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24" name="Straight Arrow Connector 64"/>
          <p:cNvCxnSpPr/>
          <p:nvPr/>
        </p:nvCxnSpPr>
        <p:spPr>
          <a:xfrm flipV="1">
            <a:off x="7238880" y="3886200"/>
            <a:ext cx="360" cy="30492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sp>
        <p:nvSpPr>
          <p:cNvPr id="125" name="Flowchart: Alternate Process 76"/>
          <p:cNvSpPr/>
          <p:nvPr/>
        </p:nvSpPr>
        <p:spPr>
          <a:xfrm>
            <a:off x="1077840" y="1914480"/>
            <a:ext cx="1436400" cy="28548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Customer Feedback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6" name="Flowchart: Alternate Process 78"/>
          <p:cNvSpPr/>
          <p:nvPr/>
        </p:nvSpPr>
        <p:spPr>
          <a:xfrm>
            <a:off x="1066680" y="2286000"/>
            <a:ext cx="1447560" cy="28692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Field Failure Data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7" name="Flowchart: Alternate Process 83"/>
          <p:cNvSpPr/>
          <p:nvPr/>
        </p:nvSpPr>
        <p:spPr>
          <a:xfrm>
            <a:off x="1066680" y="2666880"/>
            <a:ext cx="1447560" cy="28692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Yield / Rework Data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Flowchart: Alternate Process 84"/>
          <p:cNvSpPr/>
          <p:nvPr/>
        </p:nvSpPr>
        <p:spPr>
          <a:xfrm>
            <a:off x="1066680" y="1523880"/>
            <a:ext cx="1447560" cy="28692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Process Experience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9" name="Flowchart: Alternate Process 85"/>
          <p:cNvSpPr/>
          <p:nvPr/>
        </p:nvSpPr>
        <p:spPr>
          <a:xfrm>
            <a:off x="1066680" y="3048120"/>
            <a:ext cx="1447560" cy="28692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Inspection Results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" name="Flowchart: Alternate Process 86"/>
          <p:cNvSpPr/>
          <p:nvPr/>
        </p:nvSpPr>
        <p:spPr>
          <a:xfrm>
            <a:off x="1066680" y="3429000"/>
            <a:ext cx="1447560" cy="28692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Gauge R&amp;R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1" name="TextBox 88"/>
          <p:cNvSpPr/>
          <p:nvPr/>
        </p:nvSpPr>
        <p:spPr>
          <a:xfrm>
            <a:off x="1525680" y="1219320"/>
            <a:ext cx="6076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100" strike="noStrike" u="sng">
                <a:solidFill>
                  <a:schemeClr val="dk1"/>
                </a:solidFill>
                <a:effectLst/>
                <a:uFillTx/>
                <a:latin typeface="Book Antiqua"/>
              </a:rPr>
              <a:t>Inputs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Right Arrow 89"/>
          <p:cNvSpPr/>
          <p:nvPr/>
        </p:nvSpPr>
        <p:spPr>
          <a:xfrm>
            <a:off x="2743200" y="2362320"/>
            <a:ext cx="914040" cy="38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FMEA Process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Assemble a cross-functional team of people with diverse knowledge about the process, product or service and customer needs.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the scope of the FMEA.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Safety, concept, system, design, process, or service?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the items:  process steps, components, subsystems, parts, assemblies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each item, identify the possible failure modes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915840" indent="-4572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What could go wrong?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all the consequences or effects of each failure mode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Determine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Severity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of each failure mode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rate it on a scale of 1-10 where 1 is not severe and 10 is extremely severe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Determine all the potential root causes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FMEA Process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each cause, determine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Occurrence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 rating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occurrence estimates the probability of the failure occurring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rate it on a scale of 1-10 where 1 is infrequent and 10 is commonplace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current process controls for each cause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Determine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Detection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rating based on the effectiveness of the current process controls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rate it on a scale of 1-10 where 1 is highly detectable and 10 is not detectable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Calculate the risk priority number, or RPN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915840" indent="-4572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RPN = [Severity] × [Occurrence] × [Detection]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915840" indent="-4572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Rank Failure modes according to the estimated risk factor (RPN)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actions to lower the severity and occurrence, and / or add controls to improve detection.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Actions are assigned to owners, completed, validated and closed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factors (Severity, Occurrence, and Detection) are then re-evaluated after remedial action has been completed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Traditional Methods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228600" y="99072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Paper forms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Excel Spreadsheets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Problems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Difficult to work collaboratively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Difficult to audit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 user based restrictions to protect data integrity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Difficult to manage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 concise reports for actions due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Poor visibility to FMEA effectiveness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39" name="Picture 4" descr=""/>
          <p:cNvPicPr/>
          <p:nvPr/>
        </p:nvPicPr>
        <p:blipFill>
          <a:blip r:embed="rId1"/>
          <a:stretch/>
        </p:blipFill>
        <p:spPr>
          <a:xfrm>
            <a:off x="5943600" y="3886200"/>
            <a:ext cx="2910960" cy="17521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FMEA Database Advantages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use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Collaborative platform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Simple, menu driven user interface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train users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Convenient, intuitive forms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Can restrict users to control data integrity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Rich set of reports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identify delinquencies, stalled actions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Reports may be emailed with a single click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Export data to Excel for further analysis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Built using Microsoft Access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Common, convenient software platform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Runtime version of Access is available as a free download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42" name="Picture 4" descr=""/>
          <p:cNvPicPr/>
          <p:nvPr/>
        </p:nvPicPr>
        <p:blipFill>
          <a:blip r:embed="rId1"/>
          <a:stretch/>
        </p:blipFill>
        <p:spPr>
          <a:xfrm>
            <a:off x="6477120" y="1295280"/>
            <a:ext cx="2193480" cy="1544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Picture 6" descr=""/>
          <p:cNvPicPr/>
          <p:nvPr/>
        </p:nvPicPr>
        <p:blipFill>
          <a:blip r:embed="rId2"/>
          <a:stretch/>
        </p:blipFill>
        <p:spPr>
          <a:xfrm>
            <a:off x="4038480" y="5021280"/>
            <a:ext cx="713880" cy="693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ahoma" pitchFamily="0" charset="1"/>
        <a:ea typeface=""/>
        <a:cs typeface=""/>
      </a:majorFont>
      <a:minorFont>
        <a:latin typeface="Tahom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SBS1</Template>
  <TotalTime>2644</TotalTime>
  <Application>LibreOffice/25.2.3.2$Linux_X86_64 LibreOffice_project/520$Build-2</Application>
  <AppVersion>15.0000</AppVersion>
  <Words>1384</Words>
  <Paragraphs>256</Paragraphs>
  <Company>Amkotron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2003-02-13T22:16:03Z</dcterms:created>
  <dc:creator>Andrew Stack</dc:creator>
  <dc:description/>
  <dc:language>en-US</dc:language>
  <cp:lastModifiedBy>SBS3</cp:lastModifiedBy>
  <cp:lastPrinted>1601-01-01T00:00:00Z</cp:lastPrinted>
  <dcterms:modified xsi:type="dcterms:W3CDTF">2017-01-24T02:52:22Z</dcterms:modified>
  <cp:revision>101</cp:revision>
  <dc:subject/>
  <dc:title>Document Control Training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On-screen Show (4:3)</vt:lpwstr>
  </property>
  <property fmtid="{D5CDD505-2E9C-101B-9397-08002B2CF9AE}" pid="4" name="Slides">
    <vt:r8>35</vt:r8>
  </property>
  <property fmtid="{D5CDD505-2E9C-101B-9397-08002B2CF9AE}" pid="5" name="Version">
    <vt:r8>7</vt:r8>
  </property>
</Properties>
</file>