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119.png" ContentType="image/png"/>
  <Override PartName="/ppt/media/image87.png" ContentType="image/png"/>
  <Override PartName="/ppt/media/image19.png" ContentType="image/png"/>
  <Override PartName="/ppt/media/image118.png" ContentType="image/png"/>
  <Override PartName="/ppt/media/image86.png" ContentType="image/png"/>
  <Override PartName="/ppt/media/image18.png" ContentType="image/png"/>
  <Override PartName="/ppt/media/image109.png" ContentType="image/png"/>
  <Override PartName="/ppt/media/image77.png" ContentType="image/png"/>
  <Override PartName="/ppt/media/image108.png" ContentType="image/png"/>
  <Override PartName="/ppt/media/image76.png" ContentType="image/png"/>
  <Override PartName="/ppt/media/image99.png" ContentType="image/png"/>
  <Override PartName="/ppt/media/image98.png" ContentType="image/png"/>
  <Override PartName="/ppt/media/image97.png" ContentType="image/png"/>
  <Override PartName="/ppt/media/image29.png" ContentType="image/png"/>
  <Override PartName="/ppt/media/image129.png" ContentType="image/png"/>
  <Override PartName="/ppt/media/image96.png" ContentType="image/png"/>
  <Override PartName="/ppt/media/image28.png" ContentType="image/png"/>
  <Override PartName="/ppt/media/image128.png" ContentType="image/png"/>
  <Override PartName="/ppt/media/image95.png" ContentType="image/png"/>
  <Override PartName="/ppt/media/image27.png" ContentType="image/png"/>
  <Override PartName="/ppt/media/image127.png" ContentType="image/png"/>
  <Override PartName="/ppt/media/image88.png" ContentType="image/png"/>
  <Override PartName="/ppt/media/image85.png" ContentType="image/png"/>
  <Override PartName="/ppt/media/image117.png" ContentType="image/png"/>
  <Override PartName="/ppt/media/image17.png" ContentType="image/png"/>
  <Override PartName="/ppt/media/image125.png" ContentType="image/png"/>
  <Override PartName="/ppt/media/image93.png" ContentType="image/png"/>
  <Override PartName="/ppt/media/image25.png" ContentType="image/png"/>
  <Override PartName="/ppt/media/image124.png" ContentType="image/png"/>
  <Override PartName="/ppt/media/image92.png" ContentType="image/png"/>
  <Override PartName="/ppt/media/image24.png" ContentType="image/png"/>
  <Override PartName="/ppt/media/image123.png" ContentType="image/png"/>
  <Override PartName="/ppt/media/image91.png" ContentType="image/png"/>
  <Override PartName="/ppt/media/image23.png" ContentType="image/png"/>
  <Override PartName="/ppt/media/image75.png" ContentType="image/png"/>
  <Override PartName="/ppt/media/image107.png" ContentType="image/png"/>
  <Override PartName="/ppt/media/image2.png" ContentType="image/png"/>
  <Override PartName="/ppt/media/image153.png" ContentType="image/png"/>
  <Override PartName="/ppt/media/image7.png" ContentType="image/png"/>
  <Override PartName="/ppt/media/image53.png" ContentType="image/png"/>
  <Override PartName="/ppt/media/image101.png" ContentType="image/png"/>
  <Override PartName="/ppt/media/image48.png" ContentType="image/png"/>
  <Override PartName="/ppt/media/image148.png" ContentType="image/png"/>
  <Override PartName="/ppt/media/image3.png" ContentType="image/png"/>
  <Override PartName="/ppt/media/image49.png" ContentType="image/png"/>
  <Override PartName="/ppt/media/image149.png" ContentType="image/png"/>
  <Override PartName="/ppt/media/image57.png" ContentType="image/png"/>
  <Override PartName="/ppt/media/image157.png" ContentType="image/png"/>
  <Override PartName="/ppt/media/image30.png" ContentType="image/png"/>
  <Override PartName="/ppt/media/image130.png" ContentType="image/png"/>
  <Override PartName="/ppt/media/image154.png" ContentType="image/png"/>
  <Override PartName="/ppt/media/image54.png" ContentType="image/png"/>
  <Override PartName="/ppt/media/image8.png" ContentType="image/png"/>
  <Override PartName="/ppt/media/image31.png" ContentType="image/png"/>
  <Override PartName="/ppt/media/image131.png" ContentType="image/png"/>
  <Override PartName="/ppt/media/image55.png" ContentType="image/png"/>
  <Override PartName="/ppt/media/image155.png" ContentType="image/png"/>
  <Override PartName="/ppt/media/image9.png" ContentType="image/png"/>
  <Override PartName="/ppt/media/image4.png" ContentType="image/png"/>
  <Override PartName="/ppt/media/image150.png" ContentType="image/png"/>
  <Override PartName="/ppt/media/image50.png" ContentType="image/png"/>
  <Override PartName="/ppt/media/image89.png" ContentType="image/png"/>
  <Override PartName="/ppt/media/image137.png" ContentType="image/png"/>
  <Override PartName="/ppt/media/image46.wmf" ContentType="image/x-wmf"/>
  <Override PartName="/ppt/media/image34.png" ContentType="image/png"/>
  <Override PartName="/ppt/media/image134.png" ContentType="image/png"/>
  <Override PartName="/ppt/media/image37.wmf" ContentType="image/x-wmf"/>
  <Override PartName="/ppt/media/image156.png" ContentType="image/png"/>
  <Override PartName="/ppt/media/image56.png" ContentType="image/png"/>
  <Override PartName="/ppt/media/image158.png" ContentType="image/png"/>
  <Override PartName="/ppt/media/image58.png" ContentType="image/png"/>
  <Override PartName="/ppt/media/image146.png" ContentType="image/png"/>
  <Override PartName="/ppt/media/image39.png" ContentType="image/png"/>
  <Override PartName="/ppt/media/image139.png" ContentType="image/png"/>
  <Override PartName="/ppt/media/image145.png" ContentType="image/png"/>
  <Override PartName="/ppt/media/image45.png" ContentType="image/png"/>
  <Override PartName="/ppt/media/image44.png" ContentType="image/png"/>
  <Override PartName="/ppt/media/image144.png" ContentType="image/png"/>
  <Override PartName="/ppt/media/image100.png" ContentType="image/png"/>
  <Override PartName="/ppt/media/image79.png" ContentType="image/png"/>
  <Override PartName="/ppt/media/image36.wmf" ContentType="image/x-wmf"/>
  <Override PartName="/ppt/media/image43.png" ContentType="image/png"/>
  <Override PartName="/ppt/media/image143.png" ContentType="image/png"/>
  <Override PartName="/ppt/media/image78.png" ContentType="image/png"/>
  <Override PartName="/ppt/media/image35.wmf" ContentType="image/x-wmf"/>
  <Override PartName="/ppt/media/image136.png" ContentType="image/png"/>
  <Override PartName="/ppt/media/image42.png" ContentType="image/png"/>
  <Override PartName="/ppt/media/image142.png" ContentType="image/png"/>
  <Override PartName="/ppt/media/image135.png" ContentType="image/png"/>
  <Override PartName="/ppt/media/image41.png" ContentType="image/png"/>
  <Override PartName="/ppt/media/image141.png" ContentType="image/png"/>
  <Override PartName="/ppt/media/image40.png" ContentType="image/png"/>
  <Override PartName="/ppt/media/image140.png" ContentType="image/png"/>
  <Override PartName="/ppt/media/image32.png" ContentType="image/png"/>
  <Override PartName="/ppt/media/image132.png" ContentType="image/png"/>
  <Override PartName="/ppt/media/image147.png" ContentType="image/png"/>
  <Override PartName="/ppt/media/image47.png" ContentType="image/png"/>
  <Override PartName="/ppt/media/image1.png" ContentType="image/png"/>
  <Override PartName="/ppt/media/image133.png" ContentType="image/png"/>
  <Override PartName="/ppt/media/image33.png" ContentType="image/png"/>
  <Override PartName="/ppt/media/image138.png" ContentType="image/png"/>
  <Override PartName="/ppt/media/image38.png" ContentType="image/png"/>
  <Override PartName="/ppt/media/image152.png" ContentType="image/png"/>
  <Override PartName="/ppt/media/image52.png" ContentType="image/png"/>
  <Override PartName="/ppt/media/image6.png" ContentType="image/png"/>
  <Override PartName="/ppt/media/image151.png" ContentType="image/png"/>
  <Override PartName="/ppt/media/image51.png" ContentType="image/png"/>
  <Override PartName="/ppt/media/image5.png" ContentType="image/png"/>
  <Override PartName="/ppt/media/image159.png" ContentType="image/png"/>
  <Override PartName="/ppt/media/image59.png" ContentType="image/png"/>
  <Override PartName="/ppt/media/image21.jpeg" ContentType="image/jpeg"/>
  <Override PartName="/ppt/media/image126.png" ContentType="image/png"/>
  <Override PartName="/ppt/media/image94.png" ContentType="image/png"/>
  <Override PartName="/ppt/media/image26.png" ContentType="image/png"/>
  <Override PartName="/ppt/media/image160.png" ContentType="image/png"/>
  <Override PartName="/ppt/media/image60.png" ContentType="image/png"/>
  <Override PartName="/ppt/media/image161.png" ContentType="image/png"/>
  <Override PartName="/ppt/media/image61.png" ContentType="image/png"/>
  <Override PartName="/ppt/media/image162.png" ContentType="image/png"/>
  <Override PartName="/ppt/media/image62.png" ContentType="image/png"/>
  <Override PartName="/ppt/media/image10.png" ContentType="image/png"/>
  <Override PartName="/ppt/media/image110.png" ContentType="image/png"/>
  <Override PartName="/ppt/media/image163.png" ContentType="image/png"/>
  <Override PartName="/ppt/media/image63.png" ContentType="image/png"/>
  <Override PartName="/ppt/media/image11.png" ContentType="image/png"/>
  <Override PartName="/ppt/media/image111.png" ContentType="image/png"/>
  <Override PartName="/ppt/media/image164.png" ContentType="image/png"/>
  <Override PartName="/ppt/media/image64.png" ContentType="image/png"/>
  <Override PartName="/ppt/media/image12.png" ContentType="image/png"/>
  <Override PartName="/ppt/media/image80.png" ContentType="image/png"/>
  <Override PartName="/ppt/media/image112.png" ContentType="image/png"/>
  <Override PartName="/ppt/media/image65.png" ContentType="image/png"/>
  <Override PartName="/ppt/media/image81.png" ContentType="image/png"/>
  <Override PartName="/ppt/media/image13.png" ContentType="image/png"/>
  <Override PartName="/ppt/media/image113.png" ContentType="image/png"/>
  <Override PartName="/ppt/media/image66.png" ContentType="image/png"/>
  <Override PartName="/ppt/media/image82.png" ContentType="image/png"/>
  <Override PartName="/ppt/media/image14.png" ContentType="image/png"/>
  <Override PartName="/ppt/media/image114.png" ContentType="image/png"/>
  <Override PartName="/ppt/media/image67.png" ContentType="image/png"/>
  <Override PartName="/ppt/media/image83.png" ContentType="image/png"/>
  <Override PartName="/ppt/media/image15.png" ContentType="image/png"/>
  <Override PartName="/ppt/media/image115.png" ContentType="image/png"/>
  <Override PartName="/ppt/media/image68.png" ContentType="image/png"/>
  <Override PartName="/ppt/media/image16.png" ContentType="image/png"/>
  <Override PartName="/ppt/media/image84.png" ContentType="image/png"/>
  <Override PartName="/ppt/media/image116.png" ContentType="image/png"/>
  <Override PartName="/ppt/media/image69.png" ContentType="image/png"/>
  <Override PartName="/ppt/media/image102.png" ContentType="image/png"/>
  <Override PartName="/ppt/media/image70.png" ContentType="image/png"/>
  <Override PartName="/ppt/media/image103.png" ContentType="image/png"/>
  <Override PartName="/ppt/media/image71.png" ContentType="image/png"/>
  <Override PartName="/ppt/media/image104.png" ContentType="image/png"/>
  <Override PartName="/ppt/media/image72.png" ContentType="image/png"/>
  <Override PartName="/ppt/media/image120.png" ContentType="image/png"/>
  <Override PartName="/ppt/media/image20.png" ContentType="image/png"/>
  <Override PartName="/ppt/media/image105.png" ContentType="image/png"/>
  <Override PartName="/ppt/media/image73.png" ContentType="image/png"/>
  <Override PartName="/ppt/media/image121.png" ContentType="image/png"/>
  <Override PartName="/ppt/media/image106.png" ContentType="image/png"/>
  <Override PartName="/ppt/media/image74.png" ContentType="image/png"/>
  <Override PartName="/ppt/media/image122.png" ContentType="image/png"/>
  <Override PartName="/ppt/media/image22.png" ContentType="image/png"/>
  <Override PartName="/ppt/media/image9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_rels/slide86.xml.rels" ContentType="application/vnd.openxmlformats-package.relationships+xml"/>
  <Override PartName="/ppt/slides/_rels/slide18.xml.rels" ContentType="application/vnd.openxmlformats-package.relationships+xml"/>
  <Override PartName="/ppt/slides/_rels/slide131.xml.rels" ContentType="application/vnd.openxmlformats-package.relationships+xml"/>
  <Override PartName="/ppt/slides/_rels/slide85.xml.rels" ContentType="application/vnd.openxmlformats-package.relationships+xml"/>
  <Override PartName="/ppt/slides/_rels/slide17.xml.rels" ContentType="application/vnd.openxmlformats-package.relationships+xml"/>
  <Override PartName="/ppt/slides/_rels/slide130.xml.rels" ContentType="application/vnd.openxmlformats-package.relationships+xml"/>
  <Override PartName="/ppt/slides/_rels/slide79.xml.rels" ContentType="application/vnd.openxmlformats-package.relationships+xml"/>
  <Override PartName="/ppt/slides/_rels/slide124.xml.rels" ContentType="application/vnd.openxmlformats-package.relationships+xml"/>
  <Override PartName="/ppt/slides/_rels/slide78.xml.rels" ContentType="application/vnd.openxmlformats-package.relationships+xml"/>
  <Override PartName="/ppt/slides/_rels/slide123.xml.rels" ContentType="application/vnd.openxmlformats-package.relationships+xml"/>
  <Override PartName="/ppt/slides/_rels/slide77.xml.rels" ContentType="application/vnd.openxmlformats-package.relationships+xml"/>
  <Override PartName="/ppt/slides/_rels/slide122.xml.rels" ContentType="application/vnd.openxmlformats-package.relationships+xml"/>
  <Override PartName="/ppt/slides/_rels/slide76.xml.rels" ContentType="application/vnd.openxmlformats-package.relationships+xml"/>
  <Override PartName="/ppt/slides/_rels/slide121.xml.rels" ContentType="application/vnd.openxmlformats-package.relationships+xml"/>
  <Override PartName="/ppt/slides/_rels/slide133.xml.rels" ContentType="application/vnd.openxmlformats-package.relationships+xml"/>
  <Override PartName="/ppt/slides/_rels/slide88.xml.rels" ContentType="application/vnd.openxmlformats-package.relationships+xml"/>
  <Override PartName="/ppt/slides/_rels/slide62.xml.rels" ContentType="application/vnd.openxmlformats-package.relationships+xml"/>
  <Override PartName="/ppt/slides/_rels/slide138.xml.rels" ContentType="application/vnd.openxmlformats-package.relationships+xml"/>
  <Override PartName="/ppt/slides/_rels/slide54.xml.rels" ContentType="application/vnd.openxmlformats-package.relationships+xml"/>
  <Override PartName="/ppt/slides/_rels/slide41.xml.rels" ContentType="application/vnd.openxmlformats-package.relationships+xml"/>
  <Override PartName="/ppt/slides/_rels/slide38.xml.rels" ContentType="application/vnd.openxmlformats-package.relationships+xml"/>
  <Override PartName="/ppt/slides/_rels/slide116.xml.rels" ContentType="application/vnd.openxmlformats-package.relationships+xml"/>
  <Override PartName="/ppt/slides/_rels/slide53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117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92.xml.rels" ContentType="application/vnd.openxmlformats-package.relationships+xml"/>
  <Override PartName="/ppt/slides/_rels/slide105.xml.rels" ContentType="application/vnd.openxmlformats-package.relationships+xml"/>
  <Override PartName="/ppt/slides/_rels/slide108.xml.rels" ContentType="application/vnd.openxmlformats-package.relationships+xml"/>
  <Override PartName="/ppt/slides/_rels/slide140.xml.rels" ContentType="application/vnd.openxmlformats-package.relationships+xml"/>
  <Override PartName="/ppt/slides/_rels/slide27.xml.rels" ContentType="application/vnd.openxmlformats-package.relationships+xml"/>
  <Override PartName="/ppt/slides/_rels/slide95.xml.rels" ContentType="application/vnd.openxmlformats-package.relationships+xml"/>
  <Override PartName="/ppt/slides/_rels/slide2.xml.rels" ContentType="application/vnd.openxmlformats-package.relationships+xml"/>
  <Override PartName="/ppt/slides/_rels/slide109.xml.rels" ContentType="application/vnd.openxmlformats-package.relationships+xml"/>
  <Override PartName="/ppt/slides/_rels/slide3.xml.rels" ContentType="application/vnd.openxmlformats-package.relationships+xml"/>
  <Override PartName="/ppt/slides/_rels/slide102.xml.rels" ContentType="application/vnd.openxmlformats-package.relationships+xml"/>
  <Override PartName="/ppt/slides/_rels/slide57.xml.rels" ContentType="application/vnd.openxmlformats-package.relationships+xml"/>
  <Override PartName="/ppt/slides/_rels/slide135.xml.rels" ContentType="application/vnd.openxmlformats-package.relationships+xml"/>
  <Override PartName="/ppt/slides/_rels/slide20.xml.rels" ContentType="application/vnd.openxmlformats-package.relationships+xml"/>
  <Override PartName="/ppt/slides/_rels/slide55.xml.rels" ContentType="application/vnd.openxmlformats-package.relationships+xml"/>
  <Override PartName="/ppt/slides/_rels/slide100.xml.rels" ContentType="application/vnd.openxmlformats-package.relationships+xml"/>
  <Override PartName="/ppt/slides/_rels/slide137.xml.rels" ContentType="application/vnd.openxmlformats-package.relationships+xml"/>
  <Override PartName="/ppt/slides/_rels/slide104.xml.rels" ContentType="application/vnd.openxmlformats-package.relationships+xml"/>
  <Override PartName="/ppt/slides/_rels/slide59.xml.rels" ContentType="application/vnd.openxmlformats-package.relationships+xml"/>
  <Override PartName="/ppt/slides/_rels/slide106.xml.rels" ContentType="application/vnd.openxmlformats-package.relationships+xml"/>
  <Override PartName="/ppt/slides/_rels/slide118.xml.rels" ContentType="application/vnd.openxmlformats-package.relationships+xml"/>
  <Override PartName="/ppt/slides/_rels/slide107.xml.rels" ContentType="application/vnd.openxmlformats-package.relationships+xml"/>
  <Override PartName="/ppt/slides/_rels/slide26.xml.rels" ContentType="application/vnd.openxmlformats-package.relationships+xml"/>
  <Override PartName="/ppt/slides/_rels/slide94.xml.rels" ContentType="application/vnd.openxmlformats-package.relationships+xml"/>
  <Override PartName="/ppt/slides/_rels/slide119.xml.rels" ContentType="application/vnd.openxmlformats-package.relationships+xml"/>
  <Override PartName="/ppt/slides/_rels/slide35.xml.rels" ContentType="application/vnd.openxmlformats-package.relationships+xml"/>
  <Override PartName="/ppt/slides/_rels/slide126.xml.rels" ContentType="application/vnd.openxmlformats-package.relationships+xml"/>
  <Override PartName="/ppt/slides/_rels/slide48.xml.rels" ContentType="application/vnd.openxmlformats-package.relationships+xml"/>
  <Override PartName="/ppt/slides/_rels/slide99.xml.rels" ContentType="application/vnd.openxmlformats-package.relationships+xml"/>
  <Override PartName="/ppt/slides/_rels/slide6.xml.rels" ContentType="application/vnd.openxmlformats-package.relationships+xml"/>
  <Override PartName="/ppt/slides/_rels/slide98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127.xml.rels" ContentType="application/vnd.openxmlformats-package.relationships+xml"/>
  <Override PartName="/ppt/slides/_rels/slide49.xml.rels" ContentType="application/vnd.openxmlformats-package.relationships+xml"/>
  <Override PartName="/ppt/slides/_rels/slide91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90.xml.rels" ContentType="application/vnd.openxmlformats-package.relationships+xml"/>
  <Override PartName="/ppt/slides/_rels/slide93.xml.rels" ContentType="application/vnd.openxmlformats-package.relationships+xml"/>
  <Override PartName="/ppt/slides/_rels/slide2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03.xml.rels" ContentType="application/vnd.openxmlformats-package.relationships+xml"/>
  <Override PartName="/ppt/slides/_rels/slide58.xml.rels" ContentType="application/vnd.openxmlformats-package.relationships+xml"/>
  <Override PartName="/ppt/slides/_rels/slide136.xml.rels" ContentType="application/vnd.openxmlformats-package.relationships+xml"/>
  <Override PartName="/ppt/slides/_rels/slide139.xml.rels" ContentType="application/vnd.openxmlformats-package.relationships+xml"/>
  <Override PartName="/ppt/slides/_rels/slide11.xml.rels" ContentType="application/vnd.openxmlformats-package.relationships+xml"/>
  <Override PartName="/ppt/slides/_rels/slide42.xml.rels" ContentType="application/vnd.openxmlformats-package.relationships+xml"/>
  <Override PartName="/ppt/slides/_rels/slide75.xml.rels" ContentType="application/vnd.openxmlformats-package.relationships+xml"/>
  <Override PartName="/ppt/slides/_rels/slide120.xml.rels" ContentType="application/vnd.openxmlformats-package.relationships+xml"/>
  <Override PartName="/ppt/slides/_rels/slide52.xml.rels" ContentType="application/vnd.openxmlformats-package.relationships+xml"/>
  <Override PartName="/ppt/slides/_rels/slide37.xml.rels" ContentType="application/vnd.openxmlformats-package.relationships+xml"/>
  <Override PartName="/ppt/slides/_rels/slide115.xml.rels" ContentType="application/vnd.openxmlformats-package.relationships+xml"/>
  <Override PartName="/ppt/slides/_rels/slide128.xml.rels" ContentType="application/vnd.openxmlformats-package.relationships+xml"/>
  <Override PartName="/ppt/slides/_rels/slide89.xml.rels" ContentType="application/vnd.openxmlformats-package.relationships+xml"/>
  <Override PartName="/ppt/slides/_rels/slide134.xml.rels" ContentType="application/vnd.openxmlformats-package.relationships+xml"/>
  <Override PartName="/ppt/slides/_rels/slide101.xml.rels" ContentType="application/vnd.openxmlformats-package.relationships+xml"/>
  <Override PartName="/ppt/slides/_rels/slide56.xml.rels" ContentType="application/vnd.openxmlformats-package.relationships+xml"/>
  <Override PartName="/ppt/slides/_rels/slide43.xml.rels" ContentType="application/vnd.openxmlformats-package.relationships+xml"/>
  <Override PartName="/ppt/slides/_rels/slide64.xml.rels" ContentType="application/vnd.openxmlformats-package.relationships+xml"/>
  <Override PartName="/ppt/slides/_rels/slide29.xml.rels" ContentType="application/vnd.openxmlformats-package.relationships+xml"/>
  <Override PartName="/ppt/slides/_rels/slide97.xml.rels" ContentType="application/vnd.openxmlformats-package.relationships+xml"/>
  <Override PartName="/ppt/slides/_rels/slide142.xml.rels" ContentType="application/vnd.openxmlformats-package.relationships+xml"/>
  <Override PartName="/ppt/slides/_rels/slide51.xml.rels" ContentType="application/vnd.openxmlformats-package.relationships+xml"/>
  <Override PartName="/ppt/slides/_rels/slide63.xml.rels" ContentType="application/vnd.openxmlformats-package.relationships+xml"/>
  <Override PartName="/ppt/slides/_rels/slide96.xml.rels" ContentType="application/vnd.openxmlformats-package.relationships+xml"/>
  <Override PartName="/ppt/slides/_rels/slide28.xml.rels" ContentType="application/vnd.openxmlformats-package.relationships+xml"/>
  <Override PartName="/ppt/slides/_rels/slide14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44.xml.rels" ContentType="application/vnd.openxmlformats-package.relationships+xml"/>
  <Override PartName="/ppt/slides/_rels/slide9.xml.rels" ContentType="application/vnd.openxmlformats-package.relationships+xml"/>
  <Override PartName="/ppt/slides/_rels/slide47.xml.rels" ContentType="application/vnd.openxmlformats-package.relationships+xml"/>
  <Override PartName="/ppt/slides/_rels/slide1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32.xml.rels" ContentType="application/vnd.openxmlformats-package.relationships+xml"/>
  <Override PartName="/ppt/slides/_rels/slide87.xml.rels" ContentType="application/vnd.openxmlformats-package.relationships+xml"/>
  <Override PartName="/ppt/slides/_rels/slide19.xml.rels" ContentType="application/vnd.openxmlformats-package.relationships+xml"/>
  <Override PartName="/ppt/slides/_rels/slide84.xml.rels" ContentType="application/vnd.openxmlformats-package.relationships+xml"/>
  <Override PartName="/ppt/slides/_rels/slide16.xml.rels" ContentType="application/vnd.openxmlformats-package.relationships+xml"/>
  <Override PartName="/ppt/slides/_rels/slide81.xml.rels" ContentType="application/vnd.openxmlformats-package.relationships+xml"/>
  <Override PartName="/ppt/slides/_rels/slide13.xml.rels" ContentType="application/vnd.openxmlformats-package.relationships+xml"/>
  <Override PartName="/ppt/slides/_rels/slide46.xml.rels" ContentType="application/vnd.openxmlformats-package.relationships+xml"/>
  <Override PartName="/ppt/slides/_rels/slide1.xml.rels" ContentType="application/vnd.openxmlformats-package.relationships+xml"/>
  <Override PartName="/ppt/slides/_rels/slide129.xml.rels" ContentType="application/vnd.openxmlformats-package.relationships+xml"/>
  <Override PartName="/ppt/slides/_rels/slide7.xml.rels" ContentType="application/vnd.openxmlformats-package.relationships+xml"/>
  <Override PartName="/ppt/slides/_rels/slide83.xml.rels" ContentType="application/vnd.openxmlformats-package.relationships+xml"/>
  <Override PartName="/ppt/slides/_rels/slide15.xml.rels" ContentType="application/vnd.openxmlformats-package.relationships+xml"/>
  <Override PartName="/ppt/slides/_rels/slide80.xml.rels" ContentType="application/vnd.openxmlformats-package.relationships+xml"/>
  <Override PartName="/ppt/slides/_rels/slide12.xml.rels" ContentType="application/vnd.openxmlformats-package.relationships+xml"/>
  <Override PartName="/ppt/slides/_rels/slide82.xml.rels" ContentType="application/vnd.openxmlformats-package.relationships+xml"/>
  <Override PartName="/ppt/slides/_rels/slide14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110.xml.rels" ContentType="application/vnd.openxmlformats-package.relationships+xml"/>
  <Override PartName="/ppt/slides/_rels/slide65.xml.rels" ContentType="application/vnd.openxmlformats-package.relationships+xml"/>
  <Override PartName="/ppt/slides/_rels/slide111.xml.rels" ContentType="application/vnd.openxmlformats-package.relationships+xml"/>
  <Override PartName="/ppt/slides/_rels/slide66.xml.rels" ContentType="application/vnd.openxmlformats-package.relationships+xml"/>
  <Override PartName="/ppt/slides/_rels/slide112.xml.rels" ContentType="application/vnd.openxmlformats-package.relationships+xml"/>
  <Override PartName="/ppt/slides/_rels/slide67.xml.rels" ContentType="application/vnd.openxmlformats-package.relationships+xml"/>
  <Override PartName="/ppt/slides/_rels/slide113.xml.rels" ContentType="application/vnd.openxmlformats-package.relationships+xml"/>
  <Override PartName="/ppt/slides/_rels/slide68.xml.rels" ContentType="application/vnd.openxmlformats-package.relationships+xml"/>
  <Override PartName="/ppt/slides/_rels/slide114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slide127.xml" ContentType="application/vnd.openxmlformats-officedocument.presentationml.slide+xml"/>
  <Override PartName="/ppt/slides/slide126.xml" ContentType="application/vnd.openxmlformats-officedocument.presentationml.slide+xml"/>
  <Override PartName="/ppt/slides/slide119.xml" ContentType="application/vnd.openxmlformats-officedocument.presentationml.slide+xml"/>
  <Override PartName="/ppt/slides/slide118.xml" ContentType="application/vnd.openxmlformats-officedocument.presentationml.slide+xml"/>
  <Override PartName="/ppt/slides/slide117.xml" ContentType="application/vnd.openxmlformats-officedocument.presentationml.slide+xml"/>
  <Override PartName="/ppt/slides/slide116.xml" ContentType="application/vnd.openxmlformats-officedocument.presentationml.slide+xml"/>
  <Override PartName="/ppt/slides/slide109.xml" ContentType="application/vnd.openxmlformats-officedocument.presentationml.slide+xml"/>
  <Override PartName="/ppt/slides/slide108.xml" ContentType="application/vnd.openxmlformats-officedocument.presentationml.slide+xml"/>
  <Override PartName="/ppt/slides/slide107.xml" ContentType="application/vnd.openxmlformats-officedocument.presentationml.slide+xml"/>
  <Override PartName="/ppt/slides/slide106.xml" ContentType="application/vnd.openxmlformats-officedocument.presentationml.slide+xml"/>
  <Override PartName="/ppt/slides/slide95.xml" ContentType="application/vnd.openxmlformats-officedocument.presentationml.slide+xml"/>
  <Override PartName="/ppt/slides/slide27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98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103.xml" ContentType="application/vnd.openxmlformats-officedocument.presentationml.slide+xml"/>
  <Override PartName="/ppt/slides/slide99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10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90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10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131.xml" ContentType="application/vnd.openxmlformats-officedocument.presentationml.slide+xml"/>
  <Override PartName="/ppt/slides/slide129.xml" ContentType="application/vnd.openxmlformats-officedocument.presentationml.slide+xml"/>
  <Override PartName="/ppt/slides/slide51.xml" ContentType="application/vnd.openxmlformats-officedocument.presentationml.slide+xml"/>
  <Override PartName="/ppt/slides/slide132.xml" ContentType="application/vnd.openxmlformats-officedocument.presentationml.slide+xml"/>
  <Override PartName="/ppt/slides/slide52.xml" ContentType="application/vnd.openxmlformats-officedocument.presentationml.slide+xml"/>
  <Override PartName="/ppt/slides/slide133.xml" ContentType="application/vnd.openxmlformats-officedocument.presentationml.slide+xml"/>
  <Override PartName="/ppt/slides/slide53.xml" ContentType="application/vnd.openxmlformats-officedocument.presentationml.slide+xml"/>
  <Override PartName="/ppt/slides/slide134.xml" ContentType="application/vnd.openxmlformats-officedocument.presentationml.slide+xml"/>
  <Override PartName="/ppt/slides/slide54.xml" ContentType="application/vnd.openxmlformats-officedocument.presentationml.slide+xml"/>
  <Override PartName="/ppt/slides/slide100.xml" ContentType="application/vnd.openxmlformats-officedocument.presentationml.slide+xml"/>
  <Override PartName="/ppt/slides/slide135.xml" ContentType="application/vnd.openxmlformats-officedocument.presentationml.slide+xml"/>
  <Override PartName="/ppt/slides/slide55.xml" ContentType="application/vnd.openxmlformats-officedocument.presentationml.slide+xml"/>
  <Override PartName="/ppt/slides/slide101.xml" ContentType="application/vnd.openxmlformats-officedocument.presentationml.slide+xml"/>
  <Override PartName="/ppt/slides/slide136.xml" ContentType="application/vnd.openxmlformats-officedocument.presentationml.slide+xml"/>
  <Override PartName="/ppt/slides/slide56.xml" ContentType="application/vnd.openxmlformats-officedocument.presentationml.slide+xml"/>
  <Override PartName="/ppt/slides/slide102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35.xml" ContentType="application/vnd.openxmlformats-officedocument.presentationml.slide+xml"/>
  <Override PartName="/ppt/slides/slide140.xml" ContentType="application/vnd.openxmlformats-officedocument.presentationml.slide+xml"/>
  <Override PartName="/ppt/slides/slide139.xml" ContentType="application/vnd.openxmlformats-officedocument.presentationml.slide+xml"/>
  <Override PartName="/ppt/slides/slide36.xml" ContentType="application/vnd.openxmlformats-officedocument.presentationml.slide+xml"/>
  <Override PartName="/ppt/slides/slide141.xml" ContentType="application/vnd.openxmlformats-officedocument.presentationml.slide+xml"/>
  <Override PartName="/ppt/slides/slide130.xml" ContentType="application/vnd.openxmlformats-officedocument.presentationml.slide+xml"/>
  <Override PartName="/ppt/slides/slide87.xml" ContentType="application/vnd.openxmlformats-officedocument.presentationml.slide+xml"/>
  <Override PartName="/ppt/slides/slide19.xml" ContentType="application/vnd.openxmlformats-officedocument.presentationml.slide+xml"/>
  <Override PartName="/ppt/slides/slide128.xml" ContentType="application/vnd.openxmlformats-officedocument.presentationml.slide+xml"/>
  <Override PartName="/ppt/slides/slide50.xml" ContentType="application/vnd.openxmlformats-officedocument.presentationml.slide+xml"/>
  <Override PartName="/ppt/slides/slide37.xml" ContentType="application/vnd.openxmlformats-officedocument.presentationml.slide+xml"/>
  <Override PartName="/ppt/slides/slide142.xml" ContentType="application/vnd.openxmlformats-officedocument.presentationml.slide+xml"/>
  <Override PartName="/ppt/slides/slide1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29.xml" ContentType="application/vnd.openxmlformats-officedocument.presentationml.slide+xml"/>
  <Override PartName="/ppt/slides/slide97.xml" ContentType="application/vnd.openxmlformats-officedocument.presentationml.slide+xml"/>
  <Override PartName="/ppt/slides/slide8.xml" ContentType="application/vnd.openxmlformats-officedocument.presentationml.slide+xml"/>
  <Override PartName="/ppt/slides/slide84.xml" ContentType="application/vnd.openxmlformats-officedocument.presentationml.slide+xml"/>
  <Override PartName="/ppt/slides/slide16.xml" ContentType="application/vnd.openxmlformats-officedocument.presentationml.slide+xml"/>
  <Override PartName="/ppt/slides/slide81.xml" ContentType="application/vnd.openxmlformats-officedocument.presentationml.slide+xml"/>
  <Override PartName="/ppt/slides/slide13.xml" ContentType="application/vnd.openxmlformats-officedocument.presentationml.slide+xml"/>
  <Override PartName="/ppt/slides/slide46.xml" ContentType="application/vnd.openxmlformats-officedocument.presentationml.slide+xml"/>
  <Override PartName="/ppt/slides/slide7.xml" ContentType="application/vnd.openxmlformats-officedocument.presentationml.slide+xml"/>
  <Override PartName="/ppt/slides/slide86.xml" ContentType="application/vnd.openxmlformats-officedocument.presentationml.slide+xml"/>
  <Override PartName="/ppt/slides/slide18.xml" ContentType="application/vnd.openxmlformats-officedocument.presentationml.slide+xml"/>
  <Override PartName="/ppt/slides/slide83.xml" ContentType="application/vnd.openxmlformats-officedocument.presentationml.slide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85.xml" ContentType="application/vnd.openxmlformats-officedocument.presentationml.slide+xml"/>
  <Override PartName="/ppt/slides/slide17.xml" ContentType="application/vnd.openxmlformats-officedocument.presentationml.slide+xml"/>
  <Override PartName="/ppt/slides/slide82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91.xml" ContentType="application/vnd.openxmlformats-officedocument.presentationml.slide+xml"/>
  <Override PartName="/ppt/slides/slide94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92.xml" ContentType="application/vnd.openxmlformats-officedocument.presentationml.slide+xml"/>
  <Override PartName="/ppt/slides/slide96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93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110.xml" ContentType="application/vnd.openxmlformats-officedocument.presentationml.slide+xml"/>
  <Override PartName="/ppt/slides/slide65.xml" ContentType="application/vnd.openxmlformats-officedocument.presentationml.slide+xml"/>
  <Override PartName="/ppt/slides/slide111.xml" ContentType="application/vnd.openxmlformats-officedocument.presentationml.slide+xml"/>
  <Override PartName="/ppt/slides/slide66.xml" ContentType="application/vnd.openxmlformats-officedocument.presentationml.slide+xml"/>
  <Override PartName="/ppt/slides/slide112.xml" ContentType="application/vnd.openxmlformats-officedocument.presentationml.slide+xml"/>
  <Override PartName="/ppt/slides/slide67.xml" ContentType="application/vnd.openxmlformats-officedocument.presentationml.slide+xml"/>
  <Override PartName="/ppt/slides/slide113.xml" ContentType="application/vnd.openxmlformats-officedocument.presentationml.slide+xml"/>
  <Override PartName="/ppt/slides/slide68.xml" ContentType="application/vnd.openxmlformats-officedocument.presentationml.slide+xml"/>
  <Override PartName="/ppt/slides/slide114.xml" ContentType="application/vnd.openxmlformats-officedocument.presentationml.slide+xml"/>
  <Override PartName="/ppt/slides/slide69.xml" ContentType="application/vnd.openxmlformats-officedocument.presentationml.slide+xml"/>
  <Override PartName="/ppt/slides/slide115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120.xml" ContentType="application/vnd.openxmlformats-officedocument.presentationml.slide+xml"/>
  <Override PartName="/ppt/slides/slide75.xml" ContentType="application/vnd.openxmlformats-officedocument.presentationml.slide+xml"/>
  <Override PartName="/ppt/slides/slide121.xml" ContentType="application/vnd.openxmlformats-officedocument.presentationml.slide+xml"/>
  <Override PartName="/ppt/slides/slide76.xml" ContentType="application/vnd.openxmlformats-officedocument.presentationml.slide+xml"/>
  <Override PartName="/ppt/slides/slide122.xml" ContentType="application/vnd.openxmlformats-officedocument.presentationml.slide+xml"/>
  <Override PartName="/ppt/slides/slide77.xml" ContentType="application/vnd.openxmlformats-officedocument.presentationml.slide+xml"/>
  <Override PartName="/ppt/slides/slide123.xml" ContentType="application/vnd.openxmlformats-officedocument.presentationml.slide+xml"/>
  <Override PartName="/ppt/slides/slide78.xml" ContentType="application/vnd.openxmlformats-officedocument.presentationml.slide+xml"/>
  <Override PartName="/ppt/slides/slide124.xml" ContentType="application/vnd.openxmlformats-officedocument.presentationml.slide+xml"/>
  <Override PartName="/ppt/slides/slide79.xml" ContentType="application/vnd.openxmlformats-officedocument.presentationml.slide+xml"/>
  <Override PartName="/ppt/slides/slide12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42.xml.rels" ContentType="application/vnd.openxmlformats-package.relationships+xml"/>
  <Override PartName="/ppt/notesSlides/_rels/notesSlide13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3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4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80" r:id="rId128"/>
    <p:sldId id="381" r:id="rId129"/>
    <p:sldId id="382" r:id="rId130"/>
    <p:sldId id="383" r:id="rId131"/>
    <p:sldId id="384" r:id="rId132"/>
    <p:sldId id="385" r:id="rId133"/>
    <p:sldId id="386" r:id="rId134"/>
    <p:sldId id="387" r:id="rId135"/>
    <p:sldId id="388" r:id="rId136"/>
    <p:sldId id="389" r:id="rId137"/>
    <p:sldId id="390" r:id="rId138"/>
    <p:sldId id="391" r:id="rId139"/>
    <p:sldId id="392" r:id="rId140"/>
    <p:sldId id="393" r:id="rId141"/>
    <p:sldId id="394" r:id="rId142"/>
    <p:sldId id="395" r:id="rId143"/>
    <p:sldId id="396" r:id="rId144"/>
    <p:sldId id="397" r:id="rId14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00" Type="http://schemas.openxmlformats.org/officeDocument/2006/relationships/slide" Target="slides/slide97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slide" Target="slides/slide110.xml"/><Relationship Id="rId114" Type="http://schemas.openxmlformats.org/officeDocument/2006/relationships/slide" Target="slides/slide111.xml"/><Relationship Id="rId115" Type="http://schemas.openxmlformats.org/officeDocument/2006/relationships/slide" Target="slides/slide112.xml"/><Relationship Id="rId116" Type="http://schemas.openxmlformats.org/officeDocument/2006/relationships/slide" Target="slides/slide113.xml"/><Relationship Id="rId117" Type="http://schemas.openxmlformats.org/officeDocument/2006/relationships/slide" Target="slides/slide114.xml"/><Relationship Id="rId118" Type="http://schemas.openxmlformats.org/officeDocument/2006/relationships/slide" Target="slides/slide115.xml"/><Relationship Id="rId119" Type="http://schemas.openxmlformats.org/officeDocument/2006/relationships/slide" Target="slides/slide116.xml"/><Relationship Id="rId120" Type="http://schemas.openxmlformats.org/officeDocument/2006/relationships/slide" Target="slides/slide117.xml"/><Relationship Id="rId121" Type="http://schemas.openxmlformats.org/officeDocument/2006/relationships/slide" Target="slides/slide118.xml"/><Relationship Id="rId122" Type="http://schemas.openxmlformats.org/officeDocument/2006/relationships/slide" Target="slides/slide119.xml"/><Relationship Id="rId123" Type="http://schemas.openxmlformats.org/officeDocument/2006/relationships/slide" Target="slides/slide120.xml"/><Relationship Id="rId124" Type="http://schemas.openxmlformats.org/officeDocument/2006/relationships/slide" Target="slides/slide121.xml"/><Relationship Id="rId125" Type="http://schemas.openxmlformats.org/officeDocument/2006/relationships/slide" Target="slides/slide122.xml"/><Relationship Id="rId126" Type="http://schemas.openxmlformats.org/officeDocument/2006/relationships/slide" Target="slides/slide123.xml"/><Relationship Id="rId127" Type="http://schemas.openxmlformats.org/officeDocument/2006/relationships/slide" Target="slides/slide124.xml"/><Relationship Id="rId128" Type="http://schemas.openxmlformats.org/officeDocument/2006/relationships/slide" Target="slides/slide125.xml"/><Relationship Id="rId129" Type="http://schemas.openxmlformats.org/officeDocument/2006/relationships/slide" Target="slides/slide126.xml"/><Relationship Id="rId130" Type="http://schemas.openxmlformats.org/officeDocument/2006/relationships/slide" Target="slides/slide127.xml"/><Relationship Id="rId131" Type="http://schemas.openxmlformats.org/officeDocument/2006/relationships/slide" Target="slides/slide128.xml"/><Relationship Id="rId132" Type="http://schemas.openxmlformats.org/officeDocument/2006/relationships/slide" Target="slides/slide129.xml"/><Relationship Id="rId133" Type="http://schemas.openxmlformats.org/officeDocument/2006/relationships/slide" Target="slides/slide130.xml"/><Relationship Id="rId134" Type="http://schemas.openxmlformats.org/officeDocument/2006/relationships/slide" Target="slides/slide131.xml"/><Relationship Id="rId135" Type="http://schemas.openxmlformats.org/officeDocument/2006/relationships/slide" Target="slides/slide132.xml"/><Relationship Id="rId136" Type="http://schemas.openxmlformats.org/officeDocument/2006/relationships/slide" Target="slides/slide133.xml"/><Relationship Id="rId137" Type="http://schemas.openxmlformats.org/officeDocument/2006/relationships/slide" Target="slides/slide134.xml"/><Relationship Id="rId138" Type="http://schemas.openxmlformats.org/officeDocument/2006/relationships/slide" Target="slides/slide135.xml"/><Relationship Id="rId139" Type="http://schemas.openxmlformats.org/officeDocument/2006/relationships/slide" Target="slides/slide136.xml"/><Relationship Id="rId140" Type="http://schemas.openxmlformats.org/officeDocument/2006/relationships/slide" Target="slides/slide137.xml"/><Relationship Id="rId141" Type="http://schemas.openxmlformats.org/officeDocument/2006/relationships/slide" Target="slides/slide138.xml"/><Relationship Id="rId142" Type="http://schemas.openxmlformats.org/officeDocument/2006/relationships/slide" Target="slides/slide139.xml"/><Relationship Id="rId143" Type="http://schemas.openxmlformats.org/officeDocument/2006/relationships/slide" Target="slides/slide140.xml"/><Relationship Id="rId144" Type="http://schemas.openxmlformats.org/officeDocument/2006/relationships/slide" Target="slides/slide141.xml"/><Relationship Id="rId145" Type="http://schemas.openxmlformats.org/officeDocument/2006/relationships/slide" Target="slides/slide142.xml"/><Relationship Id="rId14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dt" idx="1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253E48-1470-4DD0-B51C-D8F16C32F3F8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C2053F1C-676F-49F9-8A23-A979449FCBC7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move the slide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ftr" idx="2"/>
          </p:nvPr>
        </p:nvSpPr>
        <p:spPr>
          <a:xfrm>
            <a:off x="-360" y="8791200"/>
            <a:ext cx="5667480" cy="35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sldNum" idx="3"/>
          </p:nvPr>
        </p:nvSpPr>
        <p:spPr>
          <a:xfrm>
            <a:off x="558288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36BDED9-2610-416A-8231-85467774017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4.xml.rels><?xml version="1.0" encoding="UTF-8"?>
<Relationships xmlns="http://schemas.openxmlformats.org/package/2006/relationships"><Relationship Id="rId1" Type="http://schemas.openxmlformats.org/officeDocument/2006/relationships/slide" Target="../slides/slide134.xml"/><Relationship Id="rId2" Type="http://schemas.openxmlformats.org/officeDocument/2006/relationships/notesMaster" Target="../notesMasters/notesMaster1.xml"/>
</Relationships>
</file>

<file path=ppt/notesSlides/_rels/notesSlide137.xml.rels><?xml version="1.0" encoding="UTF-8"?>
<Relationships xmlns="http://schemas.openxmlformats.org/package/2006/relationships"><Relationship Id="rId1" Type="http://schemas.openxmlformats.org/officeDocument/2006/relationships/slide" Target="../slides/slide137.xml"/><Relationship Id="rId2" Type="http://schemas.openxmlformats.org/officeDocument/2006/relationships/notesMaster" Target="../notesMasters/notesMaster1.xml"/>
</Relationships>
</file>

<file path=ppt/notesSlides/_rels/notesSlide142.xml.rels><?xml version="1.0" encoding="UTF-8"?>
<Relationships xmlns="http://schemas.openxmlformats.org/package/2006/relationships"><Relationship Id="rId1" Type="http://schemas.openxmlformats.org/officeDocument/2006/relationships/slide" Target="../slides/slide142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Rectangle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72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5628D8-8ED1-4FEB-9EF2-51A5CF7B086B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D136099B-747C-41AF-B192-CAF86E2555C0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73" name="Rectangle 6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74" name="Rectangle 7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284D16-9186-42CA-8C32-61E3902E094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7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Rectangle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02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5EF18E8-8B81-459D-8123-096FD3B40691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A0A1E6D0-3165-431F-BC63-E0C8805C186C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03" name="Rectangle 6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04" name="Rectangle 7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0AF3264-2BB8-4BC3-B336-228FADA0361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05" name="PlaceHolder 1"/>
          <p:cNvSpPr>
            <a:spLocks noGrp="1"/>
          </p:cNvSpPr>
          <p:nvPr>
            <p:ph type="sldImg"/>
          </p:nvPr>
        </p:nvSpPr>
        <p:spPr>
          <a:xfrm>
            <a:off x="1144440" y="68724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Rectangle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08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817EB3-B4FE-461A-BF2F-D6FFCBAA175A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FB5D455B-4A93-4046-9258-FAFE8574E2BE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09" name="Rectangle 6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10" name="Rectangle 7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5E4EC2E-D4AA-42BE-B773-D9F096DC2089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11" name="PlaceHolder 1"/>
          <p:cNvSpPr>
            <a:spLocks noGrp="1"/>
          </p:cNvSpPr>
          <p:nvPr>
            <p:ph type="sldImg"/>
          </p:nvPr>
        </p:nvSpPr>
        <p:spPr>
          <a:xfrm>
            <a:off x="1144440" y="68724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Rectangle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26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6CCDDAA-41B6-43B4-AD71-341A4AC05DBB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989563AD-8260-4112-9C19-71F8F04C1C60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27" name="Rectangle 6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28" name="Rectangle 7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1DB9750-31CC-4EE2-9B64-8A7D01F9EB1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29" name="PlaceHolder 1"/>
          <p:cNvSpPr>
            <a:spLocks noGrp="1"/>
          </p:cNvSpPr>
          <p:nvPr>
            <p:ph type="sldImg"/>
          </p:nvPr>
        </p:nvSpPr>
        <p:spPr>
          <a:xfrm>
            <a:off x="1144440" y="68724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Rectangle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32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13B586-F455-49EE-956C-3B8EA524D49F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E9152291-F777-4C59-AE51-BD0333A9F703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33" name="Rectangle 6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34" name="Rectangle 7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A8B897-035D-4E75-A1C4-B6CDBD12FC29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35" name="PlaceHolder 1"/>
          <p:cNvSpPr>
            <a:spLocks noGrp="1"/>
          </p:cNvSpPr>
          <p:nvPr>
            <p:ph type="sldImg"/>
          </p:nvPr>
        </p:nvSpPr>
        <p:spPr>
          <a:xfrm>
            <a:off x="1144440" y="68724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Rectangle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38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3F735FE-96B5-4AA7-ABE9-4B3B355C148C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5AAF5CE4-F34B-4D11-A8DE-F7C194E74C98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39" name="Rectangle 6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40" name="Rectangle 7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D4D80A-BD55-4C4C-B448-035E8848DD6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4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Rectangle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14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6707A8-D746-4BDF-B82B-0AF1CC3169FB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718EA048-8376-4623-B442-DEECCC8D1231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15" name="Rectangle 6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16" name="Rectangle 7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1095EE1-B634-49E1-A8AC-D95C126A8E0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17" name="PlaceHolder 1"/>
          <p:cNvSpPr>
            <a:spLocks noGrp="1"/>
          </p:cNvSpPr>
          <p:nvPr>
            <p:ph type="sldImg"/>
          </p:nvPr>
        </p:nvSpPr>
        <p:spPr>
          <a:xfrm>
            <a:off x="1144440" y="68724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Rectangle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20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E1968D-C1A9-4023-82E1-D145437F479C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B9150F5D-A8C1-42F0-A9FE-2F14846C05E7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21" name="Rectangle 6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22" name="Rectangle 7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CBB034F-F5C1-4609-BF41-22D6A0A775CE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23" name="PlaceHolder 1"/>
          <p:cNvSpPr>
            <a:spLocks noGrp="1"/>
          </p:cNvSpPr>
          <p:nvPr>
            <p:ph type="sldImg"/>
          </p:nvPr>
        </p:nvSpPr>
        <p:spPr>
          <a:xfrm>
            <a:off x="1144440" y="68724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9" name="Header Placeholder 3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80" name="Date Placeholder 4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4DD0AE-3EBF-489F-89D8-D72FF8C8DDA3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08CB55D9-9D20-4CEC-9F09-22056BE56F5A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81" name="Footer Placeholder 5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82" name="Slide Number Placeholder 6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D4E7B04-9A75-44F8-9B20-923CCE83EFBE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Rectangle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84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030A45-A02E-48B8-9A10-B1800760C278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F2A4C5D2-17D0-4025-8B96-46771EC935E2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85" name="Rectangle 6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86" name="Rectangle 7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35BF4F7-6C8B-4056-8708-8611809F191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87" name="PlaceHolder 1"/>
          <p:cNvSpPr>
            <a:spLocks noGrp="1"/>
          </p:cNvSpPr>
          <p:nvPr>
            <p:ph type="sldImg"/>
          </p:nvPr>
        </p:nvSpPr>
        <p:spPr>
          <a:xfrm>
            <a:off x="1144440" y="68724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Rectangle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90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50C260E-4AF7-4DAB-A0BE-6876B38322BA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BE333144-E334-4FF0-A415-8E6F6DBDD864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91" name="Rectangle 6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92" name="Rectangle 7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C008D2A-1D28-4247-809E-E69299B58AE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93" name="PlaceHolder 1"/>
          <p:cNvSpPr>
            <a:spLocks noGrp="1"/>
          </p:cNvSpPr>
          <p:nvPr>
            <p:ph type="sldImg"/>
          </p:nvPr>
        </p:nvSpPr>
        <p:spPr>
          <a:xfrm>
            <a:off x="1144440" y="68724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96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F8BB8BA-40C1-4042-B923-AD989F53FE24}" type="datetime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11/26/25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2E145DC8-6175-457C-81AE-26A9CAECAFA3}" type="datetime10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21:45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97" name="Rectangle 6"/>
          <p:cNvSpPr/>
          <p:nvPr/>
        </p:nvSpPr>
        <p:spPr>
          <a:xfrm>
            <a:off x="0" y="8791560"/>
            <a:ext cx="566748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© 2006 Microsoft Corporation. All rights reserved.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This presentation is for informational purposes only. Microsoft makes no warranties, express or implied, in this summary.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98" name="Rectangle 7"/>
          <p:cNvSpPr/>
          <p:nvPr/>
        </p:nvSpPr>
        <p:spPr>
          <a:xfrm>
            <a:off x="5583240" y="8685360"/>
            <a:ext cx="1273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29EF8A0-6190-4036-A042-CCD8C1F55DF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99" name="PlaceHolder 1"/>
          <p:cNvSpPr>
            <a:spLocks noGrp="1"/>
          </p:cNvSpPr>
          <p:nvPr>
            <p:ph type="sldImg"/>
          </p:nvPr>
        </p:nvSpPr>
        <p:spPr>
          <a:xfrm>
            <a:off x="1144440" y="68724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" name="Line 3"/>
          <p:cNvSpPr/>
          <p:nvPr/>
        </p:nvSpPr>
        <p:spPr>
          <a:xfrm>
            <a:off x="0" y="738360"/>
            <a:ext cx="911844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476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>
              <a:spcBef>
                <a:spcPts val="476"/>
              </a:spcBef>
              <a:buClr>
                <a:srgbClr val="090d3a"/>
              </a:buClr>
              <a:buFont typeface="Tahoma"/>
              <a:buChar char="–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4" marL="2413080" indent="-228600">
              <a:spcBef>
                <a:spcPts val="476"/>
              </a:spcBef>
              <a:buClr>
                <a:srgbClr val="090d3a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Fifth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5" marL="2413080" indent="-228600">
              <a:spcBef>
                <a:spcPts val="476"/>
              </a:spcBef>
              <a:buClr>
                <a:srgbClr val="000000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Sixth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6" marL="2413080" indent="-228600">
              <a:spcBef>
                <a:spcPts val="476"/>
              </a:spcBef>
              <a:buClr>
                <a:srgbClr val="000000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Seventh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" name="Rectangle 13"/>
          <p:cNvSpPr/>
          <p:nvPr/>
        </p:nvSpPr>
        <p:spPr>
          <a:xfrm>
            <a:off x="0" y="0"/>
            <a:ext cx="9144000" cy="2030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" name="Rectangle 14"/>
          <p:cNvSpPr/>
          <p:nvPr/>
        </p:nvSpPr>
        <p:spPr>
          <a:xfrm>
            <a:off x="0" y="5969160"/>
            <a:ext cx="9144000" cy="2030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>
              <a:lnSpc>
                <a:spcPct val="100000"/>
              </a:lnSpc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6" name="Text Box 18"/>
          <p:cNvSpPr/>
          <p:nvPr/>
        </p:nvSpPr>
        <p:spPr>
          <a:xfrm>
            <a:off x="-93240" y="6367320"/>
            <a:ext cx="343620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>
              <a:lnSpc>
                <a:spcPct val="100000"/>
              </a:lnSpc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"/>
          <p:cNvPicPr/>
          <p:nvPr/>
        </p:nvPicPr>
        <p:blipFill>
          <a:blip r:embed="rId2">
            <a:lum bright="30000"/>
          </a:blip>
          <a:stretch/>
        </p:blipFill>
        <p:spPr>
          <a:xfrm>
            <a:off x="-19080" y="209520"/>
            <a:ext cx="9163080" cy="575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Rectangle 2"/>
          <p:cNvSpPr/>
          <p:nvPr/>
        </p:nvSpPr>
        <p:spPr>
          <a:xfrm>
            <a:off x="0" y="0"/>
            <a:ext cx="9144000" cy="2030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>
                  <a:alpha val="75294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0" y="5969160"/>
            <a:ext cx="9144000" cy="2030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>
                  <a:alpha val="75294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cc00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pic>
        <p:nvPicPr>
          <p:cNvPr id="11" name="Picture 5" descr=""/>
          <p:cNvPicPr/>
          <p:nvPr/>
        </p:nvPicPr>
        <p:blipFill>
          <a:blip r:embed="rId3"/>
          <a:stretch/>
        </p:blipFill>
        <p:spPr>
          <a:xfrm>
            <a:off x="298440" y="506520"/>
            <a:ext cx="2386080" cy="91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476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>
              <a:spcBef>
                <a:spcPts val="476"/>
              </a:spcBef>
              <a:buClr>
                <a:srgbClr val="090d3a"/>
              </a:buClr>
              <a:buFont typeface="Tahoma"/>
              <a:buChar char="–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4" marL="2413080" indent="-228600">
              <a:spcBef>
                <a:spcPts val="476"/>
              </a:spcBef>
              <a:buClr>
                <a:srgbClr val="090d3a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Fifth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5" marL="2413080" indent="-228600">
              <a:spcBef>
                <a:spcPts val="476"/>
              </a:spcBef>
              <a:buClr>
                <a:srgbClr val="000000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Sixth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6" marL="2413080" indent="-228600">
              <a:spcBef>
                <a:spcPts val="476"/>
              </a:spcBef>
              <a:buClr>
                <a:srgbClr val="000000"/>
              </a:buClr>
              <a:buFont typeface="Franklin Gothic Book"/>
              <a:buChar char="•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Seventh Outline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www.sundaybizsys.com/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23.png"/><Relationship Id="rId3" Type="http://schemas.openxmlformats.org/officeDocument/2006/relationships/slideLayout" Target="../slideLayouts/slideLayout1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slideLayout" Target="../slideLayouts/slideLayout1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image" Target="../media/image125.png"/><Relationship Id="rId2" Type="http://schemas.openxmlformats.org/officeDocument/2006/relationships/image" Target="../media/image126.png"/><Relationship Id="rId3" Type="http://schemas.openxmlformats.org/officeDocument/2006/relationships/slideLayout" Target="../slideLayouts/slideLayout1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slideLayout" Target="../slideLayouts/slideLayout1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image" Target="../media/image128.png"/><Relationship Id="rId2" Type="http://schemas.openxmlformats.org/officeDocument/2006/relationships/slideLayout" Target="../slideLayouts/slideLayout1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slideLayout" Target="../slideLayouts/slideLayout1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slideLayout" Target="../slideLayouts/slideLayout1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image" Target="../media/image13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image" Target="../media/image132.png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slideLayout" Target="../slideLayouts/slideLayout1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2.xml.rels><?xml version="1.0" encoding="UTF-8"?>
<Relationships xmlns="http://schemas.openxmlformats.org/package/2006/relationships"><Relationship Id="rId1" Type="http://schemas.openxmlformats.org/officeDocument/2006/relationships/image" Target="../media/image136.png"/><Relationship Id="rId2" Type="http://schemas.openxmlformats.org/officeDocument/2006/relationships/slideLayout" Target="../slideLayouts/slideLayout1.xml"/>
</Relationships>
</file>

<file path=ppt/slides/_rels/slide113.xml.rels><?xml version="1.0" encoding="UTF-8"?>
<Relationships xmlns="http://schemas.openxmlformats.org/package/2006/relationships"><Relationship Id="rId1" Type="http://schemas.openxmlformats.org/officeDocument/2006/relationships/image" Target="../media/image137.png"/><Relationship Id="rId2" Type="http://schemas.openxmlformats.org/officeDocument/2006/relationships/slideLayout" Target="../slideLayouts/slideLayout1.xml"/>
</Relationships>
</file>

<file path=ppt/slides/_rels/slide114.xml.rels><?xml version="1.0" encoding="UTF-8"?>
<Relationships xmlns="http://schemas.openxmlformats.org/package/2006/relationships"><Relationship Id="rId1" Type="http://schemas.openxmlformats.org/officeDocument/2006/relationships/image" Target="../media/image138.png"/><Relationship Id="rId2" Type="http://schemas.openxmlformats.org/officeDocument/2006/relationships/slideLayout" Target="../slideLayouts/slideLayout1.xml"/>
</Relationships>
</file>

<file path=ppt/slides/_rels/slide115.xml.rels><?xml version="1.0" encoding="UTF-8"?>
<Relationships xmlns="http://schemas.openxmlformats.org/package/2006/relationships"><Relationship Id="rId1" Type="http://schemas.openxmlformats.org/officeDocument/2006/relationships/image" Target="../media/image139.png"/><Relationship Id="rId2" Type="http://schemas.openxmlformats.org/officeDocument/2006/relationships/slideLayout" Target="../slideLayouts/slideLayout1.xml"/>
</Relationships>
</file>

<file path=ppt/slides/_rels/slide116.xml.rels><?xml version="1.0" encoding="UTF-8"?>
<Relationships xmlns="http://schemas.openxmlformats.org/package/2006/relationships"><Relationship Id="rId1" Type="http://schemas.openxmlformats.org/officeDocument/2006/relationships/image" Target="../media/image140.png"/><Relationship Id="rId2" Type="http://schemas.openxmlformats.org/officeDocument/2006/relationships/slideLayout" Target="../slideLayouts/slideLayout1.xml"/>
</Relationships>
</file>

<file path=ppt/slides/_rels/slide117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41.png"/><Relationship Id="rId3" Type="http://schemas.openxmlformats.org/officeDocument/2006/relationships/slideLayout" Target="../slideLayouts/slideLayout1.xml"/>
</Relationships>
</file>

<file path=ppt/slides/_rels/slide118.xml.rels><?xml version="1.0" encoding="UTF-8"?>
<Relationships xmlns="http://schemas.openxmlformats.org/package/2006/relationships"><Relationship Id="rId1" Type="http://schemas.openxmlformats.org/officeDocument/2006/relationships/image" Target="../media/image142.png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slideLayout" Target="../slideLayouts/slideLayout1.xml"/>
</Relationships>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0.xml.rels><?xml version="1.0" encoding="UTF-8"?>
<Relationships xmlns="http://schemas.openxmlformats.org/package/2006/relationships"><Relationship Id="rId1" Type="http://schemas.openxmlformats.org/officeDocument/2006/relationships/image" Target="../media/image146.png"/><Relationship Id="rId2" Type="http://schemas.openxmlformats.org/officeDocument/2006/relationships/slideLayout" Target="../slideLayouts/slideLayout1.xml"/>
</Relationships>
</file>

<file path=ppt/slides/_rels/slide121.xml.rels><?xml version="1.0" encoding="UTF-8"?>
<Relationships xmlns="http://schemas.openxmlformats.org/package/2006/relationships"><Relationship Id="rId1" Type="http://schemas.openxmlformats.org/officeDocument/2006/relationships/image" Target="../media/image147.png"/><Relationship Id="rId2" Type="http://schemas.openxmlformats.org/officeDocument/2006/relationships/slideLayout" Target="../slideLayouts/slideLayout1.xml"/>
</Relationships>
</file>

<file path=ppt/slides/_rels/slide122.xml.rels><?xml version="1.0" encoding="UTF-8"?>
<Relationships xmlns="http://schemas.openxmlformats.org/package/2006/relationships"><Relationship Id="rId1" Type="http://schemas.openxmlformats.org/officeDocument/2006/relationships/image" Target="../media/image148.png"/><Relationship Id="rId2" Type="http://schemas.openxmlformats.org/officeDocument/2006/relationships/slideLayout" Target="../slideLayouts/slideLayout1.xml"/>
</Relationships>
</file>

<file path=ppt/slides/_rels/slide123.xml.rels><?xml version="1.0" encoding="UTF-8"?>
<Relationships xmlns="http://schemas.openxmlformats.org/package/2006/relationships"><Relationship Id="rId1" Type="http://schemas.openxmlformats.org/officeDocument/2006/relationships/image" Target="../media/image149.png"/><Relationship Id="rId2" Type="http://schemas.openxmlformats.org/officeDocument/2006/relationships/slideLayout" Target="../slideLayouts/slideLayout1.xml"/>
</Relationships>
</file>

<file path=ppt/slides/_rels/slide124.xml.rels><?xml version="1.0" encoding="UTF-8"?>
<Relationships xmlns="http://schemas.openxmlformats.org/package/2006/relationships"><Relationship Id="rId1" Type="http://schemas.openxmlformats.org/officeDocument/2006/relationships/image" Target="../media/image150.png"/><Relationship Id="rId2" Type="http://schemas.openxmlformats.org/officeDocument/2006/relationships/slideLayout" Target="../slideLayouts/slideLayout1.xml"/>
</Relationships>
</file>

<file path=ppt/slides/_rels/slide1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6.xml.rels><?xml version="1.0" encoding="UTF-8"?>
<Relationships xmlns="http://schemas.openxmlformats.org/package/2006/relationships"><Relationship Id="rId1" Type="http://schemas.openxmlformats.org/officeDocument/2006/relationships/image" Target="../media/image151.png"/><Relationship Id="rId2" Type="http://schemas.openxmlformats.org/officeDocument/2006/relationships/slideLayout" Target="../slideLayouts/slideLayout1.xml"/>
</Relationships>
</file>

<file path=ppt/slides/_rels/slide127.xml.rels><?xml version="1.0" encoding="UTF-8"?>
<Relationships xmlns="http://schemas.openxmlformats.org/package/2006/relationships"><Relationship Id="rId1" Type="http://schemas.openxmlformats.org/officeDocument/2006/relationships/image" Target="../media/image152.png"/><Relationship Id="rId2" Type="http://schemas.openxmlformats.org/officeDocument/2006/relationships/slideLayout" Target="../slideLayouts/slideLayout1.xml"/>
</Relationships>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9.xml.rels><?xml version="1.0" encoding="UTF-8"?>
<Relationships xmlns="http://schemas.openxmlformats.org/package/2006/relationships"><Relationship Id="rId1" Type="http://schemas.openxmlformats.org/officeDocument/2006/relationships/image" Target="../media/image153.png"/><Relationship Id="rId2" Type="http://schemas.openxmlformats.org/officeDocument/2006/relationships/image" Target="../media/image154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0.xml.rels><?xml version="1.0" encoding="UTF-8"?>
<Relationships xmlns="http://schemas.openxmlformats.org/package/2006/relationships"><Relationship Id="rId1" Type="http://schemas.openxmlformats.org/officeDocument/2006/relationships/image" Target="../media/image155.png"/><Relationship Id="rId2" Type="http://schemas.openxmlformats.org/officeDocument/2006/relationships/slideLayout" Target="../slideLayouts/slideLayout1.xml"/>
</Relationships>
</file>

<file path=ppt/slides/_rels/slide1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2.xml.rels><?xml version="1.0" encoding="UTF-8"?>
<Relationships xmlns="http://schemas.openxmlformats.org/package/2006/relationships"><Relationship Id="rId1" Type="http://schemas.openxmlformats.org/officeDocument/2006/relationships/image" Target="../media/image156.png"/><Relationship Id="rId2" Type="http://schemas.openxmlformats.org/officeDocument/2006/relationships/slideLayout" Target="../slideLayouts/slideLayout1.xml"/>
</Relationships>
</file>

<file path=ppt/slides/_rels/slide133.xml.rels><?xml version="1.0" encoding="UTF-8"?>
<Relationships xmlns="http://schemas.openxmlformats.org/package/2006/relationships"><Relationship Id="rId1" Type="http://schemas.openxmlformats.org/officeDocument/2006/relationships/image" Target="../media/image157.png"/><Relationship Id="rId2" Type="http://schemas.openxmlformats.org/officeDocument/2006/relationships/slideLayout" Target="../slideLayouts/slideLayout1.xml"/>
</Relationships>
</file>

<file path=ppt/slides/_rels/slide134.xml.rels><?xml version="1.0" encoding="UTF-8"?>
<Relationships xmlns="http://schemas.openxmlformats.org/package/2006/relationships"><Relationship Id="rId1" Type="http://schemas.openxmlformats.org/officeDocument/2006/relationships/image" Target="../media/image158.png"/><Relationship Id="rId2" Type="http://schemas.openxmlformats.org/officeDocument/2006/relationships/image" Target="../media/image15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4.xml"/>
</Relationships>
</file>

<file path=ppt/slides/_rels/slide1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6.xml.rels><?xml version="1.0" encoding="UTF-8"?>
<Relationships xmlns="http://schemas.openxmlformats.org/package/2006/relationships"><Relationship Id="rId1" Type="http://schemas.openxmlformats.org/officeDocument/2006/relationships/image" Target="../media/image160.png"/><Relationship Id="rId2" Type="http://schemas.openxmlformats.org/officeDocument/2006/relationships/slideLayout" Target="../slideLayouts/slideLayout1.xml"/>
</Relationships>
</file>

<file path=ppt/slides/_rels/slide137.xml.rels><?xml version="1.0" encoding="UTF-8"?>
<Relationships xmlns="http://schemas.openxmlformats.org/package/2006/relationships"><Relationship Id="rId1" Type="http://schemas.openxmlformats.org/officeDocument/2006/relationships/image" Target="../media/image161.png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7.xml"/>
</Relationships>
</file>

<file path=ppt/slides/_rels/slide1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9.xml.rels><?xml version="1.0" encoding="UTF-8"?>
<Relationships xmlns="http://schemas.openxmlformats.org/package/2006/relationships"><Relationship Id="rId1" Type="http://schemas.openxmlformats.org/officeDocument/2006/relationships/image" Target="../media/image16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42.xml.rels><?xml version="1.0" encoding="UTF-8"?>
<Relationships xmlns="http://schemas.openxmlformats.org/package/2006/relationships"><Relationship Id="rId1" Type="http://schemas.openxmlformats.org/officeDocument/2006/relationships/hyperlink" Target="http://www.sundaybizsys.com/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7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slideLayout" Target="../slideLayouts/slideLayout2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slideLayout" Target="../slideLayouts/slideLayout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slideLayout" Target="../slideLayouts/slideLayout1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slideLayout" Target="../slideLayouts/slideLayout1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slideLayout" Target="../slideLayouts/slideLayout1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slideLayout" Target="../slideLayouts/slideLayout1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slideLayout" Target="../slideLayouts/slideLayout1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6.png"/><Relationship Id="rId5" Type="http://schemas.openxmlformats.org/officeDocument/2006/relationships/image" Target="../media/image96.png"/><Relationship Id="rId6" Type="http://schemas.openxmlformats.org/officeDocument/2006/relationships/image" Target="../media/image96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96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slideLayout" Target="../slideLayouts/slideLayout1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image" Target="../media/image104.png"/><Relationship Id="rId3" Type="http://schemas.openxmlformats.org/officeDocument/2006/relationships/slideLayout" Target="../slideLayouts/slideLayout1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slideLayout" Target="../slideLayouts/slideLayout1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slideLayout" Target="../slideLayouts/slideLayout1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slideLayout" Target="../slideLayouts/slideLayout1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slideLayout" Target="../slideLayouts/slideLayout1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slideLayout" Target="../slideLayouts/slideLayout1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slideLayout" Target="../slideLayouts/slideLayout1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114.png"/><Relationship Id="rId2" Type="http://schemas.openxmlformats.org/officeDocument/2006/relationships/slideLayout" Target="../slideLayouts/slideLayout1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slideLayout" Target="../slideLayouts/slideLayout1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116.png"/><Relationship Id="rId2" Type="http://schemas.openxmlformats.org/officeDocument/2006/relationships/image" Target="../media/image117.png"/><Relationship Id="rId3" Type="http://schemas.openxmlformats.org/officeDocument/2006/relationships/slideLayout" Target="../slideLayouts/slideLayout1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image" Target="../media/image118.png"/><Relationship Id="rId2" Type="http://schemas.openxmlformats.org/officeDocument/2006/relationships/slideLayout" Target="../slideLayouts/slideLayout1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image" Target="../media/image119.png"/><Relationship Id="rId2" Type="http://schemas.openxmlformats.org/officeDocument/2006/relationships/slideLayout" Target="../slideLayouts/slideLayout1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image" Target="../media/image120.png"/><Relationship Id="rId2" Type="http://schemas.openxmlformats.org/officeDocument/2006/relationships/slideLayout" Target="../slideLayouts/slideLayout1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image" Target="../media/image121.png"/><Relationship Id="rId2" Type="http://schemas.openxmlformats.org/officeDocument/2006/relationships/slideLayout" Target="../slideLayouts/slideLayout1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image" Target="../media/image12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80880" y="1714320"/>
            <a:ext cx="7772400" cy="144756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The SBS Quality Database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06080" y="3301920"/>
            <a:ext cx="6248520" cy="182880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marL="609480" indent="-609480">
              <a:spcBef>
                <a:spcPts val="4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Features and Benefits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609480" indent="-609480">
              <a:spcBef>
                <a:spcPts val="4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Introduction and Tutorial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609480" indent="-609480">
              <a:spcBef>
                <a:spcPts val="4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609480" indent="-609480">
              <a:spcBef>
                <a:spcPts val="4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sng">
                <a:solidFill>
                  <a:srgbClr val="fc0128"/>
                </a:solidFill>
                <a:effectLst/>
                <a:uFillTx/>
                <a:latin typeface="Tahoma"/>
                <a:hlinkClick r:id="rId1"/>
              </a:rPr>
              <a:t>www.SundayBizSys.com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609480" indent="-609480">
              <a:spcBef>
                <a:spcPts val="4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Fueling Small Business Efficiency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609480" indent="-609480">
              <a:spcBef>
                <a:spcPts val="4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609480" indent="-609480">
              <a:lnSpc>
                <a:spcPct val="90000"/>
              </a:lnSpc>
              <a:spcBef>
                <a:spcPts val="4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3" name="Picture 3" descr=""/>
          <p:cNvPicPr/>
          <p:nvPr/>
        </p:nvPicPr>
        <p:blipFill>
          <a:blip r:embed="rId2"/>
          <a:stretch/>
        </p:blipFill>
        <p:spPr>
          <a:xfrm>
            <a:off x="5991120" y="2962440"/>
            <a:ext cx="2322720" cy="27432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3 platforms available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382320" y="1011240"/>
            <a:ext cx="7313400" cy="4494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Access Stand-Alone Version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Single database file saved on your network file server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Based on Microsoft Access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Access license not required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free runtime version of Microsoft Access is available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SQL version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Access front-end / SQL back-end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Affords better data security and reliability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 the Cloud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Quality Database accessible from any internet enabled device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8" name="Picture 3" descr="A picture containing text, clipart&#10;&#10;Description automatically generated"/>
          <p:cNvPicPr/>
          <p:nvPr/>
        </p:nvPicPr>
        <p:blipFill>
          <a:blip r:embed="rId1"/>
          <a:stretch/>
        </p:blipFill>
        <p:spPr>
          <a:xfrm>
            <a:off x="2776680" y="4106880"/>
            <a:ext cx="2523960" cy="164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Picture 5" descr=""/>
          <p:cNvPicPr/>
          <p:nvPr/>
        </p:nvPicPr>
        <p:blipFill>
          <a:blip r:embed="rId2"/>
          <a:stretch/>
        </p:blipFill>
        <p:spPr>
          <a:xfrm>
            <a:off x="7448400" y="1622520"/>
            <a:ext cx="965520" cy="452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Picture 7" descr=""/>
          <p:cNvPicPr/>
          <p:nvPr/>
        </p:nvPicPr>
        <p:blipFill>
          <a:blip r:embed="rId3"/>
          <a:stretch/>
        </p:blipFill>
        <p:spPr>
          <a:xfrm>
            <a:off x="6975360" y="2612880"/>
            <a:ext cx="1909800" cy="563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SWOT Matrix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56" name="" descr=""/>
          <p:cNvPicPr/>
          <p:nvPr/>
        </p:nvPicPr>
        <p:blipFill>
          <a:blip r:embed="rId1"/>
          <a:stretch/>
        </p:blipFill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7" name="Picture 3" descr=""/>
          <p:cNvPicPr/>
          <p:nvPr/>
        </p:nvPicPr>
        <p:blipFill>
          <a:blip r:embed="rId2"/>
          <a:stretch/>
        </p:blipFill>
        <p:spPr>
          <a:xfrm>
            <a:off x="1209600" y="819000"/>
            <a:ext cx="6567480" cy="5346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SWOT Actions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59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 Actions to reduce risk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60" name="Picture 3" descr=""/>
          <p:cNvPicPr/>
          <p:nvPr/>
        </p:nvPicPr>
        <p:blipFill>
          <a:blip r:embed="rId1"/>
          <a:stretch/>
        </p:blipFill>
        <p:spPr>
          <a:xfrm>
            <a:off x="125280" y="1644480"/>
            <a:ext cx="8925120" cy="3711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SWOT Report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62" name="Content Placeholder 3" descr=""/>
          <p:cNvPicPr/>
          <p:nvPr/>
        </p:nvPicPr>
        <p:blipFill>
          <a:blip r:embed="rId1"/>
          <a:stretch/>
        </p:blipFill>
        <p:spPr>
          <a:xfrm>
            <a:off x="555480" y="917640"/>
            <a:ext cx="7956720" cy="487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3" name="Picture 4" descr=""/>
          <p:cNvPicPr/>
          <p:nvPr/>
        </p:nvPicPr>
        <p:blipFill>
          <a:blip r:embed="rId2"/>
          <a:stretch/>
        </p:blipFill>
        <p:spPr>
          <a:xfrm>
            <a:off x="311040" y="4013280"/>
            <a:ext cx="8724960" cy="2636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652" dur="indefinite" restart="never" nodeType="tmRoot">
          <p:childTnLst>
            <p:seq>
              <p:cTn id="653" dur="indefinite" nodeType="mainSeq">
                <p:childTnLst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0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Environmental Health &amp; Safety (EHS)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subTitle"/>
          </p:nvPr>
        </p:nvSpPr>
        <p:spPr>
          <a:xfrm>
            <a:off x="380520" y="3301920"/>
            <a:ext cx="6248520" cy="16099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Safety Incident Tracking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Job Hazard Assessments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Hazardous Material Transactions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EMS Context of the Organization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Environmental Health &amp; Safety Module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67" name="Picture 2" descr=""/>
          <p:cNvPicPr/>
          <p:nvPr/>
        </p:nvPicPr>
        <p:blipFill>
          <a:blip r:embed="rId1"/>
          <a:stretch/>
        </p:blipFill>
        <p:spPr>
          <a:xfrm>
            <a:off x="1955880" y="1546200"/>
            <a:ext cx="4343400" cy="3654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Safety incident records and management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69" name="Content Placeholder 4" descr=""/>
          <p:cNvPicPr/>
          <p:nvPr/>
        </p:nvPicPr>
        <p:blipFill>
          <a:blip r:embed="rId1"/>
          <a:srcRect l="0" t="15920" r="51106" b="20385"/>
          <a:stretch/>
        </p:blipFill>
        <p:spPr>
          <a:xfrm>
            <a:off x="1090440" y="1514520"/>
            <a:ext cx="5226120" cy="38289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Job Hazard Assessment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71" name="Content Placeholder 4" descr=""/>
          <p:cNvPicPr/>
          <p:nvPr/>
        </p:nvPicPr>
        <p:blipFill>
          <a:blip r:embed="rId1"/>
          <a:srcRect l="0" t="15685" r="48502" b="26639"/>
          <a:stretch/>
        </p:blipFill>
        <p:spPr>
          <a:xfrm>
            <a:off x="1327320" y="1403280"/>
            <a:ext cx="6348240" cy="4000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Hazardous Material Transactions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73" name="Content Placeholder 4" descr=""/>
          <p:cNvPicPr/>
          <p:nvPr/>
        </p:nvPicPr>
        <p:blipFill>
          <a:blip r:embed="rId1"/>
          <a:srcRect l="0" t="15685" r="63356" b="32892"/>
          <a:stretch/>
        </p:blipFill>
        <p:spPr>
          <a:xfrm>
            <a:off x="2098800" y="1476360"/>
            <a:ext cx="4946400" cy="3905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EMS Context of the Organization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75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State your EMS Policy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the scope of your quality management system (QMS)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any exclusions to the QMS requirements standard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Interested Parties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Stakeholders;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person or organization that can affect, be affected by, or proceed itself to be affected by a decision or activity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Register risks and opportunities associated with interested parties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EMS Context of the Organization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77" name="Content Placeholder 4" descr=""/>
          <p:cNvPicPr/>
          <p:nvPr/>
        </p:nvPicPr>
        <p:blipFill>
          <a:blip r:embed="rId1"/>
          <a:srcRect l="0" t="15685" r="34301" b="17606"/>
          <a:stretch/>
        </p:blipFill>
        <p:spPr>
          <a:xfrm>
            <a:off x="627120" y="898560"/>
            <a:ext cx="8169120" cy="4665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Benefits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368280" y="801720"/>
            <a:ext cx="8344080" cy="53625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228600" indent="-228600">
              <a:lnSpc>
                <a:spcPct val="80000"/>
              </a:lnSpc>
              <a:spcBef>
                <a:spcPts val="45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Complies with requirements of 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9001:2015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AS9100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ISO/TS 16949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13485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API Q1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14001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80000"/>
              </a:lnSpc>
              <a:spcBef>
                <a:spcPts val="45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Provides a concise electronic record of historical events, actions, and improvements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 paper to get lost - No paper files to search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80000"/>
              </a:lnSpc>
              <a:spcBef>
                <a:spcPts val="45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Efficiently maintains quality records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Management reviews 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Internal audits 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Action results 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Analysis results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Context of the Organization and Interested Parties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Health 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80000"/>
              </a:lnSpc>
              <a:spcBef>
                <a:spcPts val="45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Improves Customer Satisfaction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Rapidly report results or CARs / Nonconformances to Customers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349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Email report directly from the database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Stay on top of key Customer issues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Rebuild customer confidence when things go wrong 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Customer perceptions and how they change over time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63" name="Picture 5" descr=""/>
          <p:cNvPicPr/>
          <p:nvPr/>
        </p:nvPicPr>
        <p:blipFill>
          <a:blip r:embed="rId1"/>
          <a:stretch/>
        </p:blipFill>
        <p:spPr>
          <a:xfrm>
            <a:off x="7246800" y="3141720"/>
            <a:ext cx="1333800" cy="17715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EHS Set-Up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79" name=""/>
          <p:cNvSpPr txBox="1"/>
          <p:nvPr/>
        </p:nvSpPr>
        <p:spPr>
          <a:xfrm>
            <a:off x="228600" y="90000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Configure various drop-down lists through the Set-Up form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80" name="Picture 4" descr=""/>
          <p:cNvPicPr/>
          <p:nvPr/>
        </p:nvPicPr>
        <p:blipFill>
          <a:blip r:embed="rId1"/>
          <a:srcRect l="0" t="0" r="13341" b="10972"/>
          <a:stretch/>
        </p:blipFill>
        <p:spPr>
          <a:xfrm>
            <a:off x="228600" y="1379520"/>
            <a:ext cx="4114800" cy="223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1" name="Picture 6" descr=""/>
          <p:cNvPicPr/>
          <p:nvPr/>
        </p:nvPicPr>
        <p:blipFill>
          <a:blip r:embed="rId2"/>
          <a:stretch/>
        </p:blipFill>
        <p:spPr>
          <a:xfrm>
            <a:off x="4761000" y="1379520"/>
            <a:ext cx="4114800" cy="208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2" name="Picture 8" descr=""/>
          <p:cNvPicPr/>
          <p:nvPr/>
        </p:nvPicPr>
        <p:blipFill>
          <a:blip r:embed="rId3"/>
          <a:stretch/>
        </p:blipFill>
        <p:spPr>
          <a:xfrm>
            <a:off x="304920" y="3598920"/>
            <a:ext cx="4114800" cy="224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3" name="Picture 10" descr=""/>
          <p:cNvPicPr/>
          <p:nvPr/>
        </p:nvPicPr>
        <p:blipFill>
          <a:blip r:embed="rId4"/>
          <a:stretch/>
        </p:blipFill>
        <p:spPr>
          <a:xfrm>
            <a:off x="4446720" y="3598920"/>
            <a:ext cx="4763880" cy="23590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Meeting Manager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380520" y="3301560"/>
            <a:ext cx="6248520" cy="271476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Document meeting minutes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Track and manage meeting actions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Drive Continual Improvement at the management level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Use for mission critical meetings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Meeting Manager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 fontScale="85000" lnSpcReduction="9999"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Track Mission Critical meetings: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5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 Quality Management System Reviews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5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 Safety Meetings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5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MRB meetings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5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 Design reviews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5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 Daily operations meetings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451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 meeting decisions and actions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Maintain an auditable record of compliance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Demonstrate evidence of risk based thinking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Meeting Manager is organized in 4 tabs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QMS Details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Review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Actions and Validation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Comments and files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88" name="Picture 5" descr=""/>
          <p:cNvPicPr/>
          <p:nvPr/>
        </p:nvPicPr>
        <p:blipFill>
          <a:blip r:embed="rId1"/>
          <a:stretch/>
        </p:blipFill>
        <p:spPr>
          <a:xfrm>
            <a:off x="6226200" y="2573280"/>
            <a:ext cx="2066760" cy="20368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Meetings Menu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90" name="Content Placeholder 4" descr=""/>
          <p:cNvPicPr/>
          <p:nvPr/>
        </p:nvPicPr>
        <p:blipFill>
          <a:blip r:embed="rId1"/>
          <a:stretch/>
        </p:blipFill>
        <p:spPr>
          <a:xfrm>
            <a:off x="1609560" y="917640"/>
            <a:ext cx="5848560" cy="4873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Meeting Details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92" name="Picture 4" descr=""/>
          <p:cNvPicPr/>
          <p:nvPr/>
        </p:nvPicPr>
        <p:blipFill>
          <a:blip r:embed="rId1"/>
          <a:stretch/>
        </p:blipFill>
        <p:spPr>
          <a:xfrm>
            <a:off x="0" y="741240"/>
            <a:ext cx="9144000" cy="537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3" name="AutoShape 7"/>
          <p:cNvSpPr/>
          <p:nvPr/>
        </p:nvSpPr>
        <p:spPr>
          <a:xfrm>
            <a:off x="5391000" y="2879640"/>
            <a:ext cx="2003400" cy="647640"/>
          </a:xfrm>
          <a:prstGeom prst="wedgeRoundRectCallout">
            <a:avLst>
              <a:gd name="adj1" fmla="val 91837"/>
              <a:gd name="adj2" fmla="val 60782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Specific Meeting Report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94" name="AutoShape 7"/>
          <p:cNvSpPr/>
          <p:nvPr/>
        </p:nvSpPr>
        <p:spPr>
          <a:xfrm>
            <a:off x="5391000" y="4175280"/>
            <a:ext cx="2003400" cy="645840"/>
          </a:xfrm>
          <a:prstGeom prst="wedgeRoundRectCallout">
            <a:avLst>
              <a:gd name="adj1" fmla="val 96185"/>
              <a:gd name="adj2" fmla="val -34800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Configurable Meeting Reports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661" dur="indefinite" restart="never" nodeType="tmRoot">
          <p:childTnLst>
            <p:seq>
              <p:cTn id="662" dur="indefinite" nodeType="mainSeq">
                <p:childTnLst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6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7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Meeting Minutes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96" name="Picture 2" descr=""/>
          <p:cNvPicPr/>
          <p:nvPr/>
        </p:nvPicPr>
        <p:blipFill>
          <a:blip r:embed="rId1"/>
          <a:stretch/>
        </p:blipFill>
        <p:spPr>
          <a:xfrm>
            <a:off x="403200" y="996840"/>
            <a:ext cx="8337600" cy="51181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Meeting Actions and Validation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98" name="Picture 2" descr=""/>
          <p:cNvPicPr/>
          <p:nvPr/>
        </p:nvPicPr>
        <p:blipFill>
          <a:blip r:embed="rId1"/>
          <a:stretch/>
        </p:blipFill>
        <p:spPr>
          <a:xfrm>
            <a:off x="200160" y="971640"/>
            <a:ext cx="8743680" cy="4914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Comments and Attachments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00" name="" descr=""/>
          <p:cNvPicPr/>
          <p:nvPr/>
        </p:nvPicPr>
        <p:blipFill>
          <a:blip r:embed="rId1"/>
          <a:stretch/>
        </p:blipFill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1" name="Picture 5" descr=""/>
          <p:cNvPicPr/>
          <p:nvPr/>
        </p:nvPicPr>
        <p:blipFill>
          <a:blip r:embed="rId2"/>
          <a:stretch/>
        </p:blipFill>
        <p:spPr>
          <a:xfrm>
            <a:off x="171360" y="757080"/>
            <a:ext cx="8801280" cy="53438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4" descr=""/>
          <p:cNvPicPr/>
          <p:nvPr/>
        </p:nvPicPr>
        <p:blipFill>
          <a:blip r:embed="rId1"/>
          <a:stretch/>
        </p:blipFill>
        <p:spPr>
          <a:xfrm>
            <a:off x="228600" y="946080"/>
            <a:ext cx="4562640" cy="236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Meeting Manager - Reports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04" name="Picture 5" descr=""/>
          <p:cNvPicPr/>
          <p:nvPr/>
        </p:nvPicPr>
        <p:blipFill>
          <a:blip r:embed="rId2"/>
          <a:stretch/>
        </p:blipFill>
        <p:spPr>
          <a:xfrm>
            <a:off x="582480" y="3247920"/>
            <a:ext cx="7207560" cy="2308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5" name="Picture 4" descr=""/>
          <p:cNvPicPr/>
          <p:nvPr/>
        </p:nvPicPr>
        <p:blipFill>
          <a:blip r:embed="rId3"/>
          <a:stretch/>
        </p:blipFill>
        <p:spPr>
          <a:xfrm>
            <a:off x="4338720" y="888840"/>
            <a:ext cx="4667040" cy="2981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6" name="Picture 6" descr=""/>
          <p:cNvPicPr/>
          <p:nvPr/>
        </p:nvPicPr>
        <p:blipFill>
          <a:blip r:embed="rId4"/>
          <a:stretch/>
        </p:blipFill>
        <p:spPr>
          <a:xfrm>
            <a:off x="177840" y="3306600"/>
            <a:ext cx="7523280" cy="14860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673" dur="indefinite" restart="never" nodeType="tmRoot">
          <p:childTnLst>
            <p:seq>
              <p:cTn id="674" dur="indefinite" nodeType="mainSeq">
                <p:childTnLst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9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0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5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6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1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2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Project Management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subTitle"/>
          </p:nvPr>
        </p:nvSpPr>
        <p:spPr>
          <a:xfrm>
            <a:off x="380520" y="3301920"/>
            <a:ext cx="6248520" cy="123840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Manage simple projects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Document continuous improvement projects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Benefits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353520" y="975960"/>
            <a:ext cx="8388360" cy="434196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 lnSpcReduction="9999"/>
          </a:bodyPr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best value in QMS software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Simple, low cost solution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One-time license fees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Concurrent user licensing – not CPU based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Free runtime version of Access is available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Optional support subscription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Minimal training is required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Saves time and improves efficiency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Reports and analysis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Managers get immediate answers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How many CARs are open and why?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Who has open actions?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Email reminders for open actions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 agendas for meetings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Utilizes a proven method of Corrective Action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Organize and track results of management review meetings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sp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10" name="Content Placeholder 4" descr=""/>
          <p:cNvPicPr/>
          <p:nvPr/>
        </p:nvPicPr>
        <p:blipFill>
          <a:blip r:embed="rId1"/>
          <a:stretch/>
        </p:blipFill>
        <p:spPr>
          <a:xfrm>
            <a:off x="1622520" y="917640"/>
            <a:ext cx="5823000" cy="4873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Project Details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12" name="Content Placeholder 4" descr=""/>
          <p:cNvPicPr/>
          <p:nvPr/>
        </p:nvPicPr>
        <p:blipFill>
          <a:blip r:embed="rId1"/>
          <a:stretch/>
        </p:blipFill>
        <p:spPr>
          <a:xfrm>
            <a:off x="228600" y="1160640"/>
            <a:ext cx="8610480" cy="4387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Project description and benefits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14" name="Content Placeholder 4" descr=""/>
          <p:cNvPicPr/>
          <p:nvPr/>
        </p:nvPicPr>
        <p:blipFill>
          <a:blip r:embed="rId1"/>
          <a:stretch/>
        </p:blipFill>
        <p:spPr>
          <a:xfrm>
            <a:off x="228600" y="1019160"/>
            <a:ext cx="8610480" cy="4670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Project actions and validation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16" name="Content Placeholder 4" descr=""/>
          <p:cNvPicPr/>
          <p:nvPr/>
        </p:nvPicPr>
        <p:blipFill>
          <a:blip r:embed="rId1"/>
          <a:stretch/>
        </p:blipFill>
        <p:spPr>
          <a:xfrm>
            <a:off x="228600" y="1044720"/>
            <a:ext cx="8610480" cy="46195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Comments and attachments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18" name="Content Placeholder 4" descr=""/>
          <p:cNvPicPr/>
          <p:nvPr/>
        </p:nvPicPr>
        <p:blipFill>
          <a:blip r:embed="rId1"/>
          <a:stretch/>
        </p:blipFill>
        <p:spPr>
          <a:xfrm>
            <a:off x="228600" y="1050840"/>
            <a:ext cx="8610480" cy="46069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QMS Tools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subTitle"/>
          </p:nvPr>
        </p:nvSpPr>
        <p:spPr>
          <a:xfrm>
            <a:off x="380520" y="3301920"/>
            <a:ext cx="624852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Tools to make your Quality Management System more effective.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QMS Tools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22" name="Content Placeholder 6" descr=""/>
          <p:cNvPicPr/>
          <p:nvPr/>
        </p:nvPicPr>
        <p:blipFill>
          <a:blip r:embed="rId1"/>
          <a:stretch/>
        </p:blipFill>
        <p:spPr>
          <a:xfrm>
            <a:off x="1887480" y="1469880"/>
            <a:ext cx="4351320" cy="3654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Lessons Learned Log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24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 log to archive key learning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Documents elements of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Organizational Knowledge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Archives continual improvement milestones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25" name="Content Placeholder 4" descr=""/>
          <p:cNvPicPr/>
          <p:nvPr/>
        </p:nvPicPr>
        <p:blipFill>
          <a:blip r:embed="rId1"/>
          <a:stretch/>
        </p:blipFill>
        <p:spPr>
          <a:xfrm>
            <a:off x="228600" y="2414520"/>
            <a:ext cx="8610480" cy="1917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Context of the Organization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27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State your Quality Policy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the scope of your quality management system (QMS)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any exclusions to the QMS requirements standard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Interested Parties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Stakeholders;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person or organization that can affect, be affected by, or proceed itself to be affected by a decision or activity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Register risks and opportunities associated with interested parties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Context of the Organization, Interested Parties, Issues &amp; Risk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29" name="Content Placeholder 4" descr=""/>
          <p:cNvPicPr/>
          <p:nvPr/>
        </p:nvPicPr>
        <p:blipFill>
          <a:blip r:embed="rId1"/>
          <a:srcRect l="0" t="16196" r="40167" b="18765"/>
          <a:stretch/>
        </p:blipFill>
        <p:spPr>
          <a:xfrm>
            <a:off x="228600" y="1490760"/>
            <a:ext cx="4197240" cy="256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0" name="Picture 6" descr=""/>
          <p:cNvPicPr/>
          <p:nvPr/>
        </p:nvPicPr>
        <p:blipFill>
          <a:blip r:embed="rId2"/>
          <a:srcRect l="0" t="16000" r="40000" b="29778"/>
          <a:stretch/>
        </p:blipFill>
        <p:spPr>
          <a:xfrm>
            <a:off x="4529160" y="2898720"/>
            <a:ext cx="4516560" cy="22971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Introducing the Quality Database 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380520" y="3301920"/>
            <a:ext cx="6248520" cy="60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Cause and Effect Diagram (Fishbone)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32" name="Content Placeholder 4" descr=""/>
          <p:cNvPicPr/>
          <p:nvPr/>
        </p:nvPicPr>
        <p:blipFill>
          <a:blip r:embed="rId1"/>
          <a:stretch/>
        </p:blipFill>
        <p:spPr>
          <a:xfrm>
            <a:off x="1303200" y="1546200"/>
            <a:ext cx="6461280" cy="3654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Simple Surveys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subTitle"/>
          </p:nvPr>
        </p:nvSpPr>
        <p:spPr>
          <a:xfrm>
            <a:off x="380520" y="3301920"/>
            <a:ext cx="6248520" cy="6098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Create Customer Satisfaction surveys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Create Vendor Qualification surveys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Manage &amp; analyze survey results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 Survey Features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/>
          </p:nvPr>
        </p:nvSpPr>
        <p:spPr>
          <a:xfrm>
            <a:off x="339480" y="932040"/>
            <a:ext cx="7313400" cy="434160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90000"/>
              </a:lnSpc>
              <a:spcBef>
                <a:spcPts val="524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Easily create custom surveys 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Simple, intuitive interface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Print out or e-mail a professional looking survey directly from the program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Ask different types of questions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True or False / Yes or No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Rating (on a scale of one to ten)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Text response (let the customer provide feedback in his own words)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524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an efficient quality record 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lnSpc>
                <a:spcPct val="90000"/>
              </a:lnSpc>
              <a:spcBef>
                <a:spcPts val="524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37" name="Picture 4" descr=""/>
          <p:cNvPicPr/>
          <p:nvPr/>
        </p:nvPicPr>
        <p:blipFill>
          <a:blip r:embed="rId1"/>
          <a:stretch/>
        </p:blipFill>
        <p:spPr>
          <a:xfrm>
            <a:off x="6848640" y="3871800"/>
            <a:ext cx="1668240" cy="20131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 Survey Features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353880" y="974880"/>
            <a:ext cx="7313760" cy="434160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Customer Satisfaction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Directly quantify customer satisfaction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Monitor Customer perceptions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trends with grafts and reports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qualification surveys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Measure vendor suitability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Monitor vendor improvement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opinion polls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Measure job satisfaction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Solicit continual improvement ideas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Measure and track long term results print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40" name="Picture 5" descr=""/>
          <p:cNvPicPr/>
          <p:nvPr/>
        </p:nvPicPr>
        <p:blipFill>
          <a:blip r:embed="rId1"/>
          <a:stretch/>
        </p:blipFill>
        <p:spPr>
          <a:xfrm>
            <a:off x="6273720" y="3171960"/>
            <a:ext cx="2160720" cy="24541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/>
          </p:nvPr>
        </p:nvSpPr>
        <p:spPr>
          <a:xfrm>
            <a:off x="339480" y="968400"/>
            <a:ext cx="7313400" cy="4494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Simple, efficient interface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Menu Driven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entry in simple forms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42" name="Picture 2" descr=""/>
          <p:cNvPicPr/>
          <p:nvPr/>
        </p:nvPicPr>
        <p:blipFill>
          <a:blip r:embed="rId1"/>
          <a:stretch/>
        </p:blipFill>
        <p:spPr>
          <a:xfrm>
            <a:off x="1139760" y="777960"/>
            <a:ext cx="6788160" cy="52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3" name="PlaceHolder 2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User Interface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44" name="Picture 7" descr=""/>
          <p:cNvPicPr/>
          <p:nvPr/>
        </p:nvPicPr>
        <p:blipFill>
          <a:blip r:embed="rId2"/>
          <a:stretch/>
        </p:blipFill>
        <p:spPr>
          <a:xfrm>
            <a:off x="1468440" y="1116000"/>
            <a:ext cx="6207120" cy="463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5" name="AutoShape 11"/>
          <p:cNvSpPr/>
          <p:nvPr/>
        </p:nvSpPr>
        <p:spPr>
          <a:xfrm rot="16200000">
            <a:off x="7827120" y="-299160"/>
            <a:ext cx="685800" cy="1947960"/>
          </a:xfrm>
          <a:prstGeom prst="wedgeRoundRectCallout">
            <a:avLst>
              <a:gd name="adj1" fmla="val -141898"/>
              <a:gd name="adj2" fmla="val -65893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Enter General Information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46" name="AutoShape 12"/>
          <p:cNvSpPr/>
          <p:nvPr/>
        </p:nvSpPr>
        <p:spPr>
          <a:xfrm rot="16200000">
            <a:off x="7827120" y="1424520"/>
            <a:ext cx="685800" cy="1947960"/>
          </a:xfrm>
          <a:prstGeom prst="wedgeRoundRectCallout">
            <a:avLst>
              <a:gd name="adj1" fmla="val -96527"/>
              <a:gd name="adj2" fmla="val -204768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Organize the survey into topics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47" name="AutoShape 13"/>
          <p:cNvSpPr/>
          <p:nvPr/>
        </p:nvSpPr>
        <p:spPr>
          <a:xfrm rot="16200000">
            <a:off x="7827120" y="2252880"/>
            <a:ext cx="685800" cy="1947960"/>
          </a:xfrm>
          <a:prstGeom prst="wedgeRoundRectCallout">
            <a:avLst>
              <a:gd name="adj1" fmla="val -101856"/>
              <a:gd name="adj2" fmla="val -51634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List all Survey questions &amp; define types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693" dur="indefinite" restart="never" nodeType="tmRoot">
          <p:childTnLst>
            <p:seq>
              <p:cTn id="694" dur="indefinite" nodeType="mainSeq">
                <p:childTnLst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9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0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1" fill="hold">
                      <p:stCondLst>
                        <p:cond delay="indefinite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5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6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11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16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21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Creating Surveys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 fontScale="92500" lnSpcReduction="9999"/>
          </a:bodyPr>
          <a:p>
            <a:pPr marL="228600" indent="-228600">
              <a:spcBef>
                <a:spcPts val="425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general survey information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25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 survey Category (i.e. Customer Service, General, Engineering Support, etc.)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25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 question and establish the order in which it will appear on the survey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25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Select the question type. 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Yes/no and true/false questions are rated as either 0 or 10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Text response questions have no score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Rating types receive a number rating from 1 to 10 with 1 being the lowest or worst level.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25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If the question was yes/no or true/false, you must determine if a positive answer (yes or true ) carries the maximum score.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Check  the check box labeled "</a:t>
            </a:r>
            <a:r>
              <a:rPr b="0" i="1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PositiveIsTen</a:t>
            </a: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" if a positive answer receives the maximum score.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Leave the "</a:t>
            </a:r>
            <a:r>
              <a:rPr b="0" i="1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PositiveIsTen</a:t>
            </a: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" check box unchecked if a positive answer should receive the minimum score. 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25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Each question may be weighted differently (not all questions were created equal). 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"Weight" field is used to score each question where Score = Rating * weight. 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374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user must determine appropriate waiting factors.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Produce Professional Looking Surveys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51" name="Picture 7" descr=""/>
          <p:cNvPicPr/>
          <p:nvPr/>
        </p:nvPicPr>
        <p:blipFill>
          <a:blip r:embed="rId1"/>
          <a:srcRect l="0" t="5895" r="0" b="0"/>
          <a:stretch/>
        </p:blipFill>
        <p:spPr>
          <a:xfrm>
            <a:off x="700200" y="833400"/>
            <a:ext cx="7743600" cy="48672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Survey Analysis Tools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353880" y="925560"/>
            <a:ext cx="7313760" cy="4494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Variety of customizable reports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Charts, graphs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54" name="Picture 4" descr=""/>
          <p:cNvPicPr/>
          <p:nvPr/>
        </p:nvPicPr>
        <p:blipFill>
          <a:blip r:embed="rId1"/>
          <a:stretch/>
        </p:blipFill>
        <p:spPr>
          <a:xfrm>
            <a:off x="5181480" y="1689120"/>
            <a:ext cx="3962520" cy="403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5" name="Picture 5" descr=""/>
          <p:cNvPicPr/>
          <p:nvPr/>
        </p:nvPicPr>
        <p:blipFill>
          <a:blip r:embed="rId2"/>
          <a:stretch/>
        </p:blipFill>
        <p:spPr>
          <a:xfrm>
            <a:off x="457200" y="2233440"/>
            <a:ext cx="2895480" cy="3124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6" name="Picture 6" descr=""/>
          <p:cNvPicPr/>
          <p:nvPr/>
        </p:nvPicPr>
        <p:blipFill>
          <a:blip r:embed="rId3"/>
          <a:stretch/>
        </p:blipFill>
        <p:spPr>
          <a:xfrm>
            <a:off x="2819520" y="3071880"/>
            <a:ext cx="3047760" cy="19810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SBS Quality Database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subTitle"/>
          </p:nvPr>
        </p:nvSpPr>
        <p:spPr>
          <a:xfrm>
            <a:off x="380520" y="3301920"/>
            <a:ext cx="6248520" cy="6098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Best in class software solution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Summary 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524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SBS Quality Database is a cost effective tool to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Ensure effective training compliance with Quality standards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425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9001:2015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425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 9100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425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TS 16949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425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13485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425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14001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 Corrective and Preventive Actions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 Risk management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 meetings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Monitor Customer perceptions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Maintain paperless quality records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performance and develop improvement strategies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Save time and effort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61" name="Picture 4" descr=""/>
          <p:cNvPicPr/>
          <p:nvPr/>
        </p:nvPicPr>
        <p:blipFill>
          <a:blip r:embed="rId1"/>
          <a:stretch/>
        </p:blipFill>
        <p:spPr>
          <a:xfrm>
            <a:off x="7143840" y="2370240"/>
            <a:ext cx="1334880" cy="15094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Login Screen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login process limits access to the database modules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Demo version includes example data that may be modified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Admin is the default login for demo versions (unregistered)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Admin has full Database privileges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the demo database,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>
              <a:spcBef>
                <a:spcPts val="326"/>
              </a:spcBef>
              <a:buClr>
                <a:srgbClr val="090d3a"/>
              </a:buClr>
              <a:buFont typeface="Tahoma"/>
              <a:buChar char="–"/>
              <a:tabLst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Employee: Admin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>
              <a:spcBef>
                <a:spcPts val="326"/>
              </a:spcBef>
              <a:buClr>
                <a:srgbClr val="090d3a"/>
              </a:buClr>
              <a:buFont typeface="Tahoma"/>
              <a:buChar char="–"/>
              <a:tabLst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Password: admin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>
              <a:spcBef>
                <a:spcPts val="326"/>
              </a:spcBef>
              <a:buClr>
                <a:srgbClr val="090d3a"/>
              </a:buClr>
              <a:buFont typeface="Tahoma"/>
              <a:buChar char="–"/>
              <a:tabLst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All other employees password = pw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70" name="Picture 7" descr=""/>
          <p:cNvPicPr/>
          <p:nvPr/>
        </p:nvPicPr>
        <p:blipFill>
          <a:blip r:embed="rId1"/>
          <a:stretch/>
        </p:blipFill>
        <p:spPr>
          <a:xfrm>
            <a:off x="7410600" y="1546200"/>
            <a:ext cx="1209600" cy="111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Picture 5" descr=""/>
          <p:cNvPicPr/>
          <p:nvPr/>
        </p:nvPicPr>
        <p:blipFill>
          <a:blip r:embed="rId2"/>
          <a:stretch/>
        </p:blipFill>
        <p:spPr>
          <a:xfrm>
            <a:off x="2538360" y="3354480"/>
            <a:ext cx="3889440" cy="25858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Additional Services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63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Import Service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Import legacy data from excel spreadsheets into your Database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Services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offers instructor led, WebEx based, interactive training sessions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We cover the following subjects: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 Database features and benefits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General set-up and configuration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Creating Qual plans / requirements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Creating Qualifying Vendors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reports to manage the qualification process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Microsoft Access tips and tricks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524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Customization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Talk to us about customizing the software to meet your needs!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About SBS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60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Sunday Business Systems is engaged in software sales and consulting services. 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60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Applies Lean Manufacturing principles to Quality Management Systems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601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Sells affordable and efficient software solutions to help implement ISO9001:2015 compliant systems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 Control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and Preventive Actions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Management 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Management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Training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of calibrated equipment 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SPC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Communication / Continual improvement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66" name="Picture 1" descr=""/>
          <p:cNvPicPr/>
          <p:nvPr/>
        </p:nvPicPr>
        <p:blipFill>
          <a:blip r:embed="rId1"/>
          <a:stretch/>
        </p:blipFill>
        <p:spPr>
          <a:xfrm>
            <a:off x="5500800" y="3344760"/>
            <a:ext cx="3035160" cy="11620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ubTitle"/>
          </p:nvPr>
        </p:nvSpPr>
        <p:spPr>
          <a:xfrm>
            <a:off x="1933560" y="6171840"/>
            <a:ext cx="5508720" cy="609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Segoe Semibold"/>
                <a:ea typeface="Arial"/>
              </a:rPr>
              <a:t>© 2024 Sunday Business Systems. All rights reserved.  This presentation is for informational purposes only.   Sunday Business Systems MAKES NO WARRANTIES, EXPRESS OR IMPLIED, IN THIS SUMMARY. Microsoft is a registered trademark of Microsoft Corporation in the United States and/or other countries.</a:t>
            </a:r>
            <a:endParaRPr b="0" lang="en-US" sz="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68" name="Text Box 5"/>
          <p:cNvSpPr/>
          <p:nvPr/>
        </p:nvSpPr>
        <p:spPr>
          <a:xfrm>
            <a:off x="2495160" y="3033720"/>
            <a:ext cx="65322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i="1" lang="en-US" sz="2800" strike="noStrike" u="none">
                <a:solidFill>
                  <a:srgbClr val="919191"/>
                </a:solidFill>
                <a:effectLst/>
                <a:uFillTx/>
                <a:latin typeface="Verdana"/>
              </a:rPr>
              <a:t>Fueling Small Business Efficiency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569" name="WordArt 6"/>
          <p:cNvSpPr txBox="1"/>
          <p:nvPr/>
        </p:nvSpPr>
        <p:spPr>
          <a:xfrm>
            <a:off x="581040" y="2111400"/>
            <a:ext cx="6602400" cy="8841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pc="3" strike="noStrike" u="none">
                <a:ln w="9360">
                  <a:solidFill>
                    <a:srgbClr val="919191"/>
                  </a:solidFill>
                  <a:miter/>
                </a:ln>
                <a:solidFill>
                  <a:srgbClr val="ffffff"/>
                </a:solidFill>
                <a:effectLst>
                  <a:outerShdw dist="17819" dir="2700000" blurRad="0" rotWithShape="0">
                    <a:srgbClr val="808080">
                      <a:alpha val="80000"/>
                    </a:srgbClr>
                  </a:outerShdw>
                </a:effectLst>
                <a:uFillTx/>
                <a:latin typeface="Arial Black"/>
              </a:rPr>
              <a:t>Sunday Business Systems</a:t>
            </a:r>
            <a:endParaRPr b="0" i="1" lang="en-US" sz="1100" spc="3" strike="noStrike" u="none">
              <a:ln w="9360">
                <a:solidFill>
                  <a:srgbClr val="919191"/>
                </a:solidFill>
                <a:miter/>
              </a:ln>
              <a:solidFill>
                <a:srgbClr val="ffffff"/>
              </a:solidFill>
              <a:effectLst>
                <a:outerShdw dist="17819" dir="2700000" blurRad="0" rotWithShape="0">
                  <a:srgbClr val="808080">
                    <a:alpha val="80000"/>
                  </a:srgbClr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570" name="Rectangle 7"/>
          <p:cNvSpPr/>
          <p:nvPr/>
        </p:nvSpPr>
        <p:spPr>
          <a:xfrm>
            <a:off x="2209680" y="4038480"/>
            <a:ext cx="5556240" cy="146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Visit </a:t>
            </a:r>
            <a:r>
              <a:rPr b="0" lang="en-US" sz="1800" strike="noStrike" u="sng">
                <a:solidFill>
                  <a:srgbClr val="fc0128"/>
                </a:solidFill>
                <a:effectLst/>
                <a:uFillTx/>
                <a:latin typeface="Verdana"/>
                <a:hlinkClick r:id="rId1"/>
              </a:rPr>
              <a:t>www.SundayBizSys.com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for: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lvl="3" marL="1371600">
              <a:lnSpc>
                <a:spcPct val="100000"/>
              </a:lnSpc>
              <a:buClr>
                <a:srgbClr val="090d3a"/>
              </a:buClr>
              <a:buFont typeface="Verdana"/>
              <a:buChar char="•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Additional information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lvl="3" marL="1371600">
              <a:lnSpc>
                <a:spcPct val="100000"/>
              </a:lnSpc>
              <a:buClr>
                <a:srgbClr val="090d3a"/>
              </a:buClr>
              <a:buFont typeface="Verdana"/>
              <a:buChar char="•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Free product demos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lvl="3" marL="1371600">
              <a:lnSpc>
                <a:spcPct val="100000"/>
              </a:lnSpc>
              <a:buClr>
                <a:srgbClr val="090d3a"/>
              </a:buClr>
              <a:buFont typeface="Verdana"/>
              <a:buChar char="•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Pricing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lvl="3" marL="1371600">
              <a:lnSpc>
                <a:spcPct val="100000"/>
              </a:lnSpc>
              <a:buClr>
                <a:srgbClr val="090d3a"/>
              </a:buClr>
              <a:buFont typeface="Verdana"/>
              <a:buChar char="•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Links to purchase 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 Basics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73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Yellow fields indicate that data is required prior to saving a record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Buttons are color-coded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Blue is for reports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Green is for saving or adding a new record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Black is a special function which varies from button to button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Orange is to close a form or menu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Datasheet button displays the form data like a spreadsheet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Double-click any record in datasheet view to return to form view and display that particular record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“*” Indicates that a double-click performs a special function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such as opening a supporting form or inserting today's date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 Ctrl-F To search for a particular string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search field at the bottom of the form May also be used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Record navigation is at the lower left-hand corner of each form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Handy Features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Forms may be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Searched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Sorted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Filtered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Export data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Spell check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Directory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Lists a summary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76" name="Picture 6" descr="C:\Users\Sunday\AppData\Local\Temp\SNAGHTML15010230.PNG"/>
          <p:cNvPicPr/>
          <p:nvPr/>
        </p:nvPicPr>
        <p:blipFill>
          <a:blip r:embed="rId1"/>
          <a:stretch/>
        </p:blipFill>
        <p:spPr>
          <a:xfrm>
            <a:off x="3621240" y="2001960"/>
            <a:ext cx="3600360" cy="657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Picture 9" descr=""/>
          <p:cNvPicPr/>
          <p:nvPr/>
        </p:nvPicPr>
        <p:blipFill>
          <a:blip r:embed="rId2"/>
          <a:stretch/>
        </p:blipFill>
        <p:spPr>
          <a:xfrm>
            <a:off x="1913040" y="3859200"/>
            <a:ext cx="5649840" cy="275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Picture 2" descr=""/>
          <p:cNvPicPr/>
          <p:nvPr/>
        </p:nvPicPr>
        <p:blipFill>
          <a:blip r:embed="rId3"/>
          <a:stretch/>
        </p:blipFill>
        <p:spPr>
          <a:xfrm>
            <a:off x="3994200" y="2649600"/>
            <a:ext cx="2095560" cy="1009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Picture 4" descr=""/>
          <p:cNvPicPr/>
          <p:nvPr/>
        </p:nvPicPr>
        <p:blipFill>
          <a:blip r:embed="rId4"/>
          <a:stretch/>
        </p:blipFill>
        <p:spPr>
          <a:xfrm>
            <a:off x="2954160" y="971640"/>
            <a:ext cx="1333800" cy="96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Picture 6" descr=""/>
          <p:cNvPicPr/>
          <p:nvPr/>
        </p:nvPicPr>
        <p:blipFill>
          <a:blip r:embed="rId5"/>
          <a:stretch/>
        </p:blipFill>
        <p:spPr>
          <a:xfrm>
            <a:off x="2284560" y="2516040"/>
            <a:ext cx="704880" cy="28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Picture 8" descr=""/>
          <p:cNvPicPr/>
          <p:nvPr/>
        </p:nvPicPr>
        <p:blipFill>
          <a:blip r:embed="rId6"/>
          <a:stretch/>
        </p:blipFill>
        <p:spPr>
          <a:xfrm>
            <a:off x="5173560" y="905040"/>
            <a:ext cx="2389320" cy="981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" dur="5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" dur="5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Corrective Action Requests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80520" y="3301560"/>
            <a:ext cx="6248520" cy="10969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Background:  The 8D problem solving process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Create a CAR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Review reports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Measure effectiveness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Types of Corrective Action Requests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Internal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Originated from within the company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External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Originated from outside source like a regulatory body or potential Customer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Customer complaint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Defective product shipped to Customer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Late delivery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Internal / 3</a:t>
            </a:r>
            <a:r>
              <a:rPr b="0" lang="en-US" sz="1700" strike="noStrike" u="none" baseline="30000">
                <a:solidFill>
                  <a:srgbClr val="090d3a"/>
                </a:solidFill>
                <a:effectLst/>
                <a:uFillTx/>
                <a:latin typeface="Tahoma"/>
              </a:rPr>
              <a:t>rd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party / Customer audit findings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Safety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Safety incident resolution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OSHA compliance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Supplier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or supplier failing to perform to specification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Late deliveries, defective parts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8D Problem Solving Process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87" name="Flowchart: Process 5"/>
          <p:cNvSpPr/>
          <p:nvPr/>
        </p:nvSpPr>
        <p:spPr>
          <a:xfrm>
            <a:off x="6316560" y="2511720"/>
            <a:ext cx="2286000" cy="825120"/>
          </a:xfrm>
          <a:prstGeom prst="flowChartProcess">
            <a:avLst/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Containment Approved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88" name="Rectangle 6"/>
          <p:cNvSpPr/>
          <p:nvPr/>
        </p:nvSpPr>
        <p:spPr>
          <a:xfrm>
            <a:off x="6316560" y="3818880"/>
            <a:ext cx="2286000" cy="825120"/>
          </a:xfrm>
          <a:prstGeom prst="rect">
            <a:avLst/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Corrective Action Plan Approved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D4 – D5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89" name="Rectangle 7"/>
          <p:cNvSpPr/>
          <p:nvPr/>
        </p:nvSpPr>
        <p:spPr>
          <a:xfrm>
            <a:off x="6316560" y="5142600"/>
            <a:ext cx="2286000" cy="581400"/>
          </a:xfrm>
          <a:prstGeom prst="rect">
            <a:avLst/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Closed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pic>
        <p:nvPicPr>
          <p:cNvPr id="90" name="Straight Arrow Connector 9" descr=""/>
          <p:cNvPicPr/>
          <p:nvPr/>
        </p:nvPicPr>
        <p:blipFill>
          <a:blip r:embed="rId1"/>
          <a:stretch/>
        </p:blipFill>
        <p:spPr>
          <a:xfrm>
            <a:off x="7381800" y="2048040"/>
            <a:ext cx="158760" cy="6588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91" name="Straight Arrow Connector 11"/>
          <p:cNvCxnSpPr>
            <a:stCxn id="87" idx="2"/>
            <a:endCxn id="88" idx="0"/>
          </p:cNvCxnSpPr>
          <p:nvPr/>
        </p:nvCxnSpPr>
        <p:spPr>
          <a:xfrm>
            <a:off x="7459200" y="3215880"/>
            <a:ext cx="1080" cy="600840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92" name="Straight Arrow Connector 13"/>
          <p:cNvCxnSpPr>
            <a:stCxn id="88" idx="2"/>
            <a:endCxn id="89" idx="0"/>
          </p:cNvCxnSpPr>
          <p:nvPr/>
        </p:nvCxnSpPr>
        <p:spPr>
          <a:xfrm>
            <a:off x="7459200" y="4646520"/>
            <a:ext cx="1080" cy="494640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93" name="Rectangle 15"/>
          <p:cNvSpPr/>
          <p:nvPr/>
        </p:nvSpPr>
        <p:spPr>
          <a:xfrm>
            <a:off x="6316560" y="1223280"/>
            <a:ext cx="2286000" cy="825120"/>
          </a:xfrm>
          <a:prstGeom prst="rect">
            <a:avLst/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Open / Waiting Containment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D0 – D3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pic>
        <p:nvPicPr>
          <p:cNvPr id="94" name="Picture 23" descr="A picture containing timeline&#10;&#10;Description automatically generated"/>
          <p:cNvPicPr/>
          <p:nvPr/>
        </p:nvPicPr>
        <p:blipFill>
          <a:blip r:embed="rId2"/>
          <a:stretch/>
        </p:blipFill>
        <p:spPr>
          <a:xfrm>
            <a:off x="596880" y="1146240"/>
            <a:ext cx="5383080" cy="483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TextBox 27"/>
          <p:cNvSpPr/>
          <p:nvPr/>
        </p:nvSpPr>
        <p:spPr>
          <a:xfrm>
            <a:off x="6316560" y="876240"/>
            <a:ext cx="2286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QDB Workflow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Background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Quality management standards require many things, including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Defining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Context of the Organization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Actions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management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Internal Audits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Management reviews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based thinking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9001:2015 “The Organization shall continually improve the effectiveness of the quality management system through the use of…audit results, analysis of data, corrective and preventive actions, and management review.”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6" name="Picture 2" descr=""/>
          <p:cNvPicPr/>
          <p:nvPr/>
        </p:nvPicPr>
        <p:blipFill>
          <a:blip r:embed="rId1"/>
          <a:stretch/>
        </p:blipFill>
        <p:spPr>
          <a:xfrm>
            <a:off x="6191280" y="1378080"/>
            <a:ext cx="2254320" cy="15159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ct 2"/>
          <p:cNvGraphicFramePr/>
          <p:nvPr/>
        </p:nvGraphicFramePr>
        <p:xfrm>
          <a:off x="1728720" y="84240"/>
          <a:ext cx="5100840" cy="677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7" name="Object 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28720" y="84240"/>
                    <a:ext cx="5100840" cy="677376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CAR Workflow &amp; Status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graphicFrame>
        <p:nvGraphicFramePr>
          <p:cNvPr id="99" name="Object 3"/>
          <p:cNvGraphicFramePr/>
          <p:nvPr/>
        </p:nvGraphicFramePr>
        <p:xfrm>
          <a:off x="743040" y="1676520"/>
          <a:ext cx="3709800" cy="385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0" name="Objec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43040" y="1676520"/>
                    <a:ext cx="3709800" cy="385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1" name="Object 4"/>
          <p:cNvGraphicFramePr/>
          <p:nvPr/>
        </p:nvGraphicFramePr>
        <p:xfrm>
          <a:off x="5086440" y="2362320"/>
          <a:ext cx="3709800" cy="185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2" name="Object 4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086440" y="2362320"/>
                    <a:ext cx="3709800" cy="185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3" name="Rectangle 5"/>
          <p:cNvSpPr/>
          <p:nvPr/>
        </p:nvSpPr>
        <p:spPr>
          <a:xfrm>
            <a:off x="796680" y="1309680"/>
            <a:ext cx="1070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04" name="Rectangle 6"/>
          <p:cNvSpPr/>
          <p:nvPr/>
        </p:nvSpPr>
        <p:spPr>
          <a:xfrm>
            <a:off x="2644560" y="1309680"/>
            <a:ext cx="2111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 / PAR Status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05" name="Rectangle 7"/>
          <p:cNvSpPr/>
          <p:nvPr/>
        </p:nvSpPr>
        <p:spPr>
          <a:xfrm>
            <a:off x="4987800" y="2071800"/>
            <a:ext cx="1400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Exceptions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06" name="Rectangle 8"/>
          <p:cNvSpPr/>
          <p:nvPr/>
        </p:nvSpPr>
        <p:spPr>
          <a:xfrm>
            <a:off x="7578720" y="2057400"/>
            <a:ext cx="8794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Status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Actions Menu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08" name="Content Placeholder 4" descr=""/>
          <p:cNvPicPr/>
          <p:nvPr/>
        </p:nvPicPr>
        <p:blipFill>
          <a:blip r:embed="rId1"/>
          <a:stretch/>
        </p:blipFill>
        <p:spPr>
          <a:xfrm>
            <a:off x="1646280" y="917640"/>
            <a:ext cx="5775120" cy="4873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1" descr=""/>
          <p:cNvPicPr/>
          <p:nvPr/>
        </p:nvPicPr>
        <p:blipFill>
          <a:blip r:embed="rId1"/>
          <a:stretch/>
        </p:blipFill>
        <p:spPr>
          <a:xfrm>
            <a:off x="1400040" y="792000"/>
            <a:ext cx="6357960" cy="530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Picture 6" descr=""/>
          <p:cNvPicPr/>
          <p:nvPr/>
        </p:nvPicPr>
        <p:blipFill>
          <a:blip r:embed="rId2"/>
          <a:stretch/>
        </p:blipFill>
        <p:spPr>
          <a:xfrm>
            <a:off x="299880" y="771480"/>
            <a:ext cx="8463240" cy="540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Actions Form 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12" name="Speech Bubble: Rectangle 7"/>
          <p:cNvSpPr/>
          <p:nvPr/>
        </p:nvSpPr>
        <p:spPr>
          <a:xfrm>
            <a:off x="7042320" y="47520"/>
            <a:ext cx="1981080" cy="824040"/>
          </a:xfrm>
          <a:prstGeom prst="wedgeRectCallout">
            <a:avLst>
              <a:gd name="adj1" fmla="val -32939"/>
              <a:gd name="adj2" fmla="val 6034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Filter the form to display specific data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13" name="Rectangle 8"/>
          <p:cNvSpPr/>
          <p:nvPr/>
        </p:nvSpPr>
        <p:spPr>
          <a:xfrm>
            <a:off x="284040" y="1735200"/>
            <a:ext cx="7418520" cy="342720"/>
          </a:xfrm>
          <a:prstGeom prst="rect">
            <a:avLst/>
          </a:prstGeom>
          <a:noFill/>
          <a:ln w="38160">
            <a:solidFill>
              <a:srgbClr val="ff0000"/>
            </a:solidFill>
            <a:prstDash val="sysDash"/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14" name="Speech Bubble: Rectangle with Corners Rounded 9"/>
          <p:cNvSpPr/>
          <p:nvPr/>
        </p:nvSpPr>
        <p:spPr>
          <a:xfrm>
            <a:off x="3836880" y="3014640"/>
            <a:ext cx="2157480" cy="890640"/>
          </a:xfrm>
          <a:prstGeom prst="wedgeRoundRectCallout">
            <a:avLst>
              <a:gd name="adj1" fmla="val -74106"/>
              <a:gd name="adj2" fmla="val -149555"/>
              <a:gd name="adj3" fmla="val 1666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Information organized into 7 tabs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15" name="Speech Bubble: Rectangle with Corners Rounded 15"/>
          <p:cNvSpPr/>
          <p:nvPr/>
        </p:nvSpPr>
        <p:spPr>
          <a:xfrm>
            <a:off x="6089760" y="4950360"/>
            <a:ext cx="1608120" cy="627480"/>
          </a:xfrm>
          <a:prstGeom prst="wedgeRoundRectCallout">
            <a:avLst>
              <a:gd name="adj1" fmla="val 62171"/>
              <a:gd name="adj2" fmla="val -108310"/>
              <a:gd name="adj3" fmla="val 1666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Control buttons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16" name="Rectangle 12"/>
          <p:cNvSpPr/>
          <p:nvPr/>
        </p:nvSpPr>
        <p:spPr>
          <a:xfrm>
            <a:off x="7912080" y="1903320"/>
            <a:ext cx="946080" cy="4359240"/>
          </a:xfrm>
          <a:prstGeom prst="rect">
            <a:avLst/>
          </a:prstGeom>
          <a:noFill/>
          <a:ln w="38160">
            <a:solidFill>
              <a:srgbClr val="ff0000"/>
            </a:solidFill>
            <a:prstDash val="sysDash"/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17" name="Speech Bubble: Rectangle with Corners Rounded 17"/>
          <p:cNvSpPr/>
          <p:nvPr/>
        </p:nvSpPr>
        <p:spPr>
          <a:xfrm>
            <a:off x="2665440" y="4626360"/>
            <a:ext cx="2157480" cy="627480"/>
          </a:xfrm>
          <a:prstGeom prst="wedgeRoundRectCallout">
            <a:avLst>
              <a:gd name="adj1" fmla="val -74106"/>
              <a:gd name="adj2" fmla="val -212898"/>
              <a:gd name="adj3" fmla="val 1666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Yellow fields are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CAR Form – CAR Details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19" name="Content Placeholder 10" descr=""/>
          <p:cNvPicPr/>
          <p:nvPr/>
        </p:nvPicPr>
        <p:blipFill>
          <a:blip r:embed="rId1"/>
          <a:stretch/>
        </p:blipFill>
        <p:spPr>
          <a:xfrm>
            <a:off x="717480" y="917640"/>
            <a:ext cx="763272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Speech Bubble: Rectangle 11"/>
          <p:cNvSpPr/>
          <p:nvPr/>
        </p:nvSpPr>
        <p:spPr>
          <a:xfrm>
            <a:off x="6183360" y="272880"/>
            <a:ext cx="1981080" cy="825480"/>
          </a:xfrm>
          <a:prstGeom prst="wedgeRectCallout">
            <a:avLst>
              <a:gd name="adj1" fmla="val -92259"/>
              <a:gd name="adj2" fmla="val 65212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Automatically number the CAR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Content Placeholder 16" descr=""/>
          <p:cNvPicPr/>
          <p:nvPr/>
        </p:nvPicPr>
        <p:blipFill>
          <a:blip r:embed="rId1"/>
          <a:stretch/>
        </p:blipFill>
        <p:spPr>
          <a:xfrm>
            <a:off x="693720" y="917640"/>
            <a:ext cx="768024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CAR Form– Problem Description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23" name="Speech Bubble: Rectangle 11"/>
          <p:cNvSpPr/>
          <p:nvPr/>
        </p:nvSpPr>
        <p:spPr>
          <a:xfrm>
            <a:off x="5475240" y="2264400"/>
            <a:ext cx="1981080" cy="824040"/>
          </a:xfrm>
          <a:prstGeom prst="wedgeRectCallout">
            <a:avLst>
              <a:gd name="adj1" fmla="val -90842"/>
              <a:gd name="adj2" fmla="val 63925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Supports 5w2H problem description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24" name="Rectangle 17"/>
          <p:cNvSpPr/>
          <p:nvPr/>
        </p:nvSpPr>
        <p:spPr>
          <a:xfrm>
            <a:off x="693720" y="3200400"/>
            <a:ext cx="6854760" cy="2220840"/>
          </a:xfrm>
          <a:prstGeom prst="rect">
            <a:avLst/>
          </a:prstGeom>
          <a:noFill/>
          <a:ln w="38160">
            <a:solidFill>
              <a:srgbClr val="ff0000"/>
            </a:solidFill>
            <a:prstDash val="dash"/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Content Placeholder 5" descr=""/>
          <p:cNvPicPr/>
          <p:nvPr/>
        </p:nvPicPr>
        <p:blipFill>
          <a:blip r:embed="rId1"/>
          <a:stretch/>
        </p:blipFill>
        <p:spPr>
          <a:xfrm>
            <a:off x="590400" y="917640"/>
            <a:ext cx="788688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CAR Form – Containment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27" name="Speech Bubble: Rectangle 11"/>
          <p:cNvSpPr/>
          <p:nvPr/>
        </p:nvSpPr>
        <p:spPr>
          <a:xfrm>
            <a:off x="4572000" y="1023840"/>
            <a:ext cx="1981080" cy="825480"/>
          </a:xfrm>
          <a:prstGeom prst="wedgeRectCallout">
            <a:avLst>
              <a:gd name="adj1" fmla="val -90842"/>
              <a:gd name="adj2" fmla="val 90888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General containment description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28" name="Speech Bubble: Rectangle 9"/>
          <p:cNvSpPr/>
          <p:nvPr/>
        </p:nvSpPr>
        <p:spPr>
          <a:xfrm>
            <a:off x="2214720" y="3882600"/>
            <a:ext cx="3924000" cy="581760"/>
          </a:xfrm>
          <a:prstGeom prst="wedgeRectCallout">
            <a:avLst>
              <a:gd name="adj1" fmla="val -59930"/>
              <a:gd name="adj2" fmla="val -11808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Specific containment actions with verification and validation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29" name="Speech Bubble: Rectangle 10"/>
          <p:cNvSpPr/>
          <p:nvPr/>
        </p:nvSpPr>
        <p:spPr>
          <a:xfrm>
            <a:off x="2214720" y="5439960"/>
            <a:ext cx="2535120" cy="581760"/>
          </a:xfrm>
          <a:prstGeom prst="wedgeRectCallout">
            <a:avLst>
              <a:gd name="adj1" fmla="val 76564"/>
              <a:gd name="adj2" fmla="val -57111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Electronic Signature to approve Containment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Content Placeholder 6" descr=""/>
          <p:cNvPicPr/>
          <p:nvPr/>
        </p:nvPicPr>
        <p:blipFill>
          <a:blip r:embed="rId1"/>
          <a:stretch/>
        </p:blipFill>
        <p:spPr>
          <a:xfrm>
            <a:off x="755640" y="917640"/>
            <a:ext cx="755640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CAR Form – Root Cause Analysis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32" name="Speech Bubble: Rectangle 11"/>
          <p:cNvSpPr/>
          <p:nvPr/>
        </p:nvSpPr>
        <p:spPr>
          <a:xfrm>
            <a:off x="4803840" y="919800"/>
            <a:ext cx="3508200" cy="825480"/>
          </a:xfrm>
          <a:prstGeom prst="wedgeRectCallout">
            <a:avLst>
              <a:gd name="adj1" fmla="val -88453"/>
              <a:gd name="adj2" fmla="val 121226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Ask why?, why?, why?, why?, why? to determine the real cause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33" name="Speech Bubble: Rectangle 9"/>
          <p:cNvSpPr/>
          <p:nvPr/>
        </p:nvSpPr>
        <p:spPr>
          <a:xfrm>
            <a:off x="1355760" y="3914280"/>
            <a:ext cx="2162160" cy="581760"/>
          </a:xfrm>
          <a:prstGeom prst="wedgeRectCallout">
            <a:avLst>
              <a:gd name="adj1" fmla="val -29726"/>
              <a:gd name="adj2" fmla="val -199782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Type allows pareto chart analysis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34" name="Speech Bubble: Rectangle 10"/>
          <p:cNvSpPr/>
          <p:nvPr/>
        </p:nvSpPr>
        <p:spPr>
          <a:xfrm>
            <a:off x="4572000" y="3525840"/>
            <a:ext cx="2535120" cy="1068840"/>
          </a:xfrm>
          <a:prstGeom prst="wedgeRectCallout">
            <a:avLst>
              <a:gd name="adj1" fmla="val -82370"/>
              <a:gd name="adj2" fmla="val -102453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Supports multiple root causes:  Primary, contributing, and escape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ontent Placeholder 5" descr=""/>
          <p:cNvPicPr/>
          <p:nvPr/>
        </p:nvPicPr>
        <p:blipFill>
          <a:blip r:embed="rId1"/>
          <a:stretch/>
        </p:blipFill>
        <p:spPr>
          <a:xfrm>
            <a:off x="749160" y="917640"/>
            <a:ext cx="756936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CAR Form - Corrective Actions 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37" name="Speech Bubble: Rectangle 10"/>
          <p:cNvSpPr/>
          <p:nvPr/>
        </p:nvSpPr>
        <p:spPr>
          <a:xfrm>
            <a:off x="2436840" y="1073160"/>
            <a:ext cx="2535120" cy="824040"/>
          </a:xfrm>
          <a:prstGeom prst="wedgeRectCallout">
            <a:avLst>
              <a:gd name="adj1" fmla="val -65814"/>
              <a:gd name="adj2" fmla="val 11034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Detailed actions with verification and validation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pic>
        <p:nvPicPr>
          <p:cNvPr id="138" name="Picture 8" descr=""/>
          <p:cNvPicPr/>
          <p:nvPr/>
        </p:nvPicPr>
        <p:blipFill>
          <a:blip r:embed="rId2"/>
          <a:stretch/>
        </p:blipFill>
        <p:spPr>
          <a:xfrm>
            <a:off x="2589120" y="3270240"/>
            <a:ext cx="3645000" cy="59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9" name="Speech Bubble: Rectangle 9"/>
          <p:cNvSpPr/>
          <p:nvPr/>
        </p:nvSpPr>
        <p:spPr>
          <a:xfrm>
            <a:off x="6234120" y="1095480"/>
            <a:ext cx="2160720" cy="581760"/>
          </a:xfrm>
          <a:prstGeom prst="wedgeRectCallout">
            <a:avLst>
              <a:gd name="adj1" fmla="val -45273"/>
              <a:gd name="adj2" fmla="val 116106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Corrective Action Plan approval (e-sig)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cxnSp>
        <p:nvCxnSpPr>
          <p:cNvPr id="140" name="Straight Arrow Connector 13"/>
          <p:cNvCxnSpPr/>
          <p:nvPr/>
        </p:nvCxnSpPr>
        <p:spPr>
          <a:xfrm flipH="1">
            <a:off x="6233400" y="3038040"/>
            <a:ext cx="1119960" cy="391320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</p:spTree>
  </p:cSld>
  <p:transition>
    <p:fade/>
  </p:transition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Actions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8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Record multiple Corrective Actions for each CAR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8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Assign owners and due dates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8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Verify and validate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Was the action implemented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Was the intended outcome effective in addressing the root cause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Ensure the problem will not re-occur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8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Each Action has an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Owner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ECD – Estimated Completion date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First ECD – original ECD (does not change)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Current ECD – may be changed to reflect work load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Status – see corrective Action Life Cycle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Date complete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Comment – used to explain current status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Acceptance criteria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Actual value (did value meet or exceed acceptance criteria?)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Was the action effective (Effective or Ineffective?)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8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Validated By:  name and date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Background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</a:t>
            </a: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Quality Database 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was created to make it easy to comply with quality management standards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And for OSHA compliance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9" name="Picture 4" descr=""/>
          <p:cNvPicPr/>
          <p:nvPr/>
        </p:nvPicPr>
        <p:blipFill>
          <a:blip r:embed="rId1"/>
          <a:stretch/>
        </p:blipFill>
        <p:spPr>
          <a:xfrm>
            <a:off x="974880" y="2293920"/>
            <a:ext cx="1280880" cy="54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" name="Picture 6" descr=""/>
          <p:cNvPicPr/>
          <p:nvPr/>
        </p:nvPicPr>
        <p:blipFill>
          <a:blip r:embed="rId2"/>
          <a:stretch/>
        </p:blipFill>
        <p:spPr>
          <a:xfrm>
            <a:off x="3409920" y="2048040"/>
            <a:ext cx="1281240" cy="52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Picture 8" descr=""/>
          <p:cNvPicPr/>
          <p:nvPr/>
        </p:nvPicPr>
        <p:blipFill>
          <a:blip r:embed="rId3"/>
          <a:stretch/>
        </p:blipFill>
        <p:spPr>
          <a:xfrm>
            <a:off x="5770440" y="1811160"/>
            <a:ext cx="1011240" cy="97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" name="Picture 10" descr=""/>
          <p:cNvPicPr/>
          <p:nvPr/>
        </p:nvPicPr>
        <p:blipFill>
          <a:blip r:embed="rId4"/>
          <a:stretch/>
        </p:blipFill>
        <p:spPr>
          <a:xfrm>
            <a:off x="2992320" y="3278160"/>
            <a:ext cx="1895760" cy="603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" name="Picture 12" descr=""/>
          <p:cNvPicPr/>
          <p:nvPr/>
        </p:nvPicPr>
        <p:blipFill>
          <a:blip r:embed="rId5"/>
          <a:stretch/>
        </p:blipFill>
        <p:spPr>
          <a:xfrm>
            <a:off x="6130800" y="3354480"/>
            <a:ext cx="1465560" cy="6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Picture 5" descr=""/>
          <p:cNvPicPr/>
          <p:nvPr/>
        </p:nvPicPr>
        <p:blipFill>
          <a:blip r:embed="rId6"/>
          <a:stretch/>
        </p:blipFill>
        <p:spPr>
          <a:xfrm>
            <a:off x="4379760" y="4770360"/>
            <a:ext cx="1895760" cy="1170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Verification and Validation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90000"/>
              </a:lnSpc>
              <a:spcBef>
                <a:spcPts val="524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Verification 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Documented by approving the corrective action plan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Should require management review and approval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524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Upon completion, each action must be validated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Validation / Acceptance Criteria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Defines pass / fail criteria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example: 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Font typeface="Tahoma"/>
              <a:buChar char="–"/>
              <a:tabLst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99% of all parts measure &lt; 15mm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Font typeface="Tahoma"/>
              <a:buChar char="–"/>
              <a:tabLst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 XX version 02 released on 4-May-2006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>
              <a:lnSpc>
                <a:spcPct val="90000"/>
              </a:lnSpc>
              <a:spcBef>
                <a:spcPts val="374"/>
              </a:spcBef>
              <a:buClr>
                <a:srgbClr val="090d3a"/>
              </a:buClr>
              <a:buFont typeface="Tahoma"/>
              <a:buChar char="–"/>
              <a:tabLst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records updated and reviewed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Actual Value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observed or actual value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Record who validated the action, when, and definitively state that the action was effective (or not)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Examples of Actions with Validation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46" name="Picture 3" descr=""/>
          <p:cNvPicPr/>
          <p:nvPr/>
        </p:nvPicPr>
        <p:blipFill>
          <a:blip r:embed="rId1"/>
          <a:stretch/>
        </p:blipFill>
        <p:spPr>
          <a:xfrm>
            <a:off x="442800" y="2398680"/>
            <a:ext cx="7851960" cy="19652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Action Work Flow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48" name="Picture 11" descr=""/>
          <p:cNvPicPr/>
          <p:nvPr/>
        </p:nvPicPr>
        <p:blipFill>
          <a:blip r:embed="rId1"/>
          <a:srcRect l="4036" t="4353" r="0" b="19610"/>
          <a:stretch/>
        </p:blipFill>
        <p:spPr>
          <a:xfrm>
            <a:off x="4695840" y="166680"/>
            <a:ext cx="4432320" cy="66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" name="Rectangle 3"/>
          <p:cNvSpPr/>
          <p:nvPr/>
        </p:nvSpPr>
        <p:spPr>
          <a:xfrm>
            <a:off x="228600" y="917640"/>
            <a:ext cx="4343400" cy="487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228600" indent="-228600">
              <a:lnSpc>
                <a:spcPct val="8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</a:t>
            </a:r>
            <a:r>
              <a:rPr b="1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Action Status 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drives accountability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marL="228600" indent="-228600">
              <a:lnSpc>
                <a:spcPct val="8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Make use of reports for Open Actions by Owners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marL="228600" indent="-228600">
              <a:lnSpc>
                <a:spcPct val="8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Keep CARs on track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2"/>
          <a:srcRect l="67624" t="0" r="0" b="0"/>
          <a:stretch/>
        </p:blipFill>
        <p:spPr>
          <a:xfrm>
            <a:off x="984240" y="2822400"/>
            <a:ext cx="2346480" cy="1695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156" dur="indefinite" restart="never" nodeType="tmRoot">
          <p:childTnLst>
            <p:seq>
              <p:cTn id="157" dur="indefinite" nodeType="mainSeq">
                <p:childTnLst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ontent Placeholder 5" descr=""/>
          <p:cNvPicPr/>
          <p:nvPr/>
        </p:nvPicPr>
        <p:blipFill>
          <a:blip r:embed="rId1"/>
          <a:stretch/>
        </p:blipFill>
        <p:spPr>
          <a:xfrm>
            <a:off x="727200" y="917640"/>
            <a:ext cx="761364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CAR Form – Preventive Actions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53" name="Speech Bubble: Rectangle 12"/>
          <p:cNvSpPr/>
          <p:nvPr/>
        </p:nvSpPr>
        <p:spPr>
          <a:xfrm>
            <a:off x="2070000" y="3771000"/>
            <a:ext cx="2536920" cy="824040"/>
          </a:xfrm>
          <a:prstGeom prst="wedgeRectCallout">
            <a:avLst>
              <a:gd name="adj1" fmla="val -61773"/>
              <a:gd name="adj2" fmla="val -118425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Preventive actions with verification and validation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Content Placeholder 6" descr=""/>
          <p:cNvPicPr/>
          <p:nvPr/>
        </p:nvPicPr>
        <p:blipFill>
          <a:blip r:embed="rId1"/>
          <a:stretch/>
        </p:blipFill>
        <p:spPr>
          <a:xfrm>
            <a:off x="735120" y="917640"/>
            <a:ext cx="759780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CAR Form – Comments and Attachments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56" name="Speech Bubble: Rectangle 12"/>
          <p:cNvSpPr/>
          <p:nvPr/>
        </p:nvSpPr>
        <p:spPr>
          <a:xfrm>
            <a:off x="5224320" y="1069200"/>
            <a:ext cx="2535480" cy="825480"/>
          </a:xfrm>
          <a:prstGeom prst="wedgeRectCallout">
            <a:avLst>
              <a:gd name="adj1" fmla="val -70967"/>
              <a:gd name="adj2" fmla="val 127898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Add comments including customer feedback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57" name="Speech Bubble: Rectangle 8"/>
          <p:cNvSpPr/>
          <p:nvPr/>
        </p:nvSpPr>
        <p:spPr>
          <a:xfrm>
            <a:off x="4572000" y="4990680"/>
            <a:ext cx="2535120" cy="1068840"/>
          </a:xfrm>
          <a:prstGeom prst="wedgeRectCallout">
            <a:avLst>
              <a:gd name="adj1" fmla="val -105555"/>
              <a:gd name="adj2" fmla="val -141750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Link any number of electronic files such as pictures, customer emails, etc.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Professional Reports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55320" y="988920"/>
            <a:ext cx="3414600" cy="411480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Print or email the CAR report directly to the Customer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>
            <a:off x="3879720" y="169920"/>
            <a:ext cx="5170680" cy="66880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Email CA Report – </a:t>
            </a:r>
            <a:r>
              <a:rPr b="1" i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Mail CA Rpt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55680" y="988920"/>
            <a:ext cx="8415360" cy="4983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63" name="Picture 7" descr=""/>
          <p:cNvPicPr/>
          <p:nvPr/>
        </p:nvPicPr>
        <p:blipFill>
          <a:blip r:embed="rId1"/>
          <a:stretch/>
        </p:blipFill>
        <p:spPr>
          <a:xfrm>
            <a:off x="369720" y="1017720"/>
            <a:ext cx="8521920" cy="457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Picture 9" descr=""/>
          <p:cNvPicPr/>
          <p:nvPr/>
        </p:nvPicPr>
        <p:blipFill>
          <a:blip r:embed="rId2"/>
          <a:stretch/>
        </p:blipFill>
        <p:spPr>
          <a:xfrm>
            <a:off x="1768320" y="1781280"/>
            <a:ext cx="5724720" cy="2219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Speech Bubble: Rectangle 12"/>
          <p:cNvSpPr/>
          <p:nvPr/>
        </p:nvSpPr>
        <p:spPr>
          <a:xfrm>
            <a:off x="3171960" y="1055160"/>
            <a:ext cx="2012760" cy="581760"/>
          </a:xfrm>
          <a:prstGeom prst="wedgeRectCallout">
            <a:avLst>
              <a:gd name="adj1" fmla="val -49662"/>
              <a:gd name="adj2" fmla="val 161254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CAR Owner’s email address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66" name="Speech Bubble: Rectangle 13"/>
          <p:cNvSpPr/>
          <p:nvPr/>
        </p:nvSpPr>
        <p:spPr>
          <a:xfrm>
            <a:off x="552600" y="933480"/>
            <a:ext cx="2012760" cy="825480"/>
          </a:xfrm>
          <a:prstGeom prst="wedgeRectCallout">
            <a:avLst>
              <a:gd name="adj1" fmla="val 58365"/>
              <a:gd name="adj2" fmla="val 14733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“CAR approvals” email List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(see set-up)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179" dur="indefinite" restart="never" nodeType="tmRoot">
          <p:childTnLst>
            <p:seq>
              <p:cTn id="180" dur="indefinite" nodeType="mainSeq">
                <p:childTnLst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"/>
          <p:cNvPicPr/>
          <p:nvPr/>
        </p:nvPicPr>
        <p:blipFill>
          <a:blip r:embed="rId1"/>
          <a:stretch/>
        </p:blipFill>
        <p:spPr>
          <a:xfrm>
            <a:off x="355680" y="1092240"/>
            <a:ext cx="8418600" cy="452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Email CA Report – </a:t>
            </a:r>
            <a:r>
              <a:rPr b="1" i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Mail to List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355680" y="988920"/>
            <a:ext cx="8415360" cy="4983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70" name="Picture 6" descr=""/>
          <p:cNvPicPr/>
          <p:nvPr/>
        </p:nvPicPr>
        <p:blipFill>
          <a:blip r:embed="rId2"/>
          <a:stretch/>
        </p:blipFill>
        <p:spPr>
          <a:xfrm>
            <a:off x="1785960" y="2438280"/>
            <a:ext cx="5572080" cy="198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Speech Bubble: Rectangle 13"/>
          <p:cNvSpPr/>
          <p:nvPr/>
        </p:nvSpPr>
        <p:spPr>
          <a:xfrm>
            <a:off x="617400" y="1352520"/>
            <a:ext cx="2452680" cy="825480"/>
          </a:xfrm>
          <a:prstGeom prst="wedgeRectCallout">
            <a:avLst>
              <a:gd name="adj1" fmla="val 58379"/>
              <a:gd name="adj2" fmla="val 14733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From “CAR approvals” email List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(see set-up)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201" dur="indefinite" restart="never" nodeType="tmRoot">
          <p:childTnLst>
            <p:seq>
              <p:cTn id="202" dur="indefinite" nodeType="mainSeq">
                <p:childTnLst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4" descr=""/>
          <p:cNvPicPr/>
          <p:nvPr/>
        </p:nvPicPr>
        <p:blipFill>
          <a:blip r:embed="rId1"/>
          <a:stretch/>
        </p:blipFill>
        <p:spPr>
          <a:xfrm>
            <a:off x="595440" y="1419120"/>
            <a:ext cx="7953120" cy="4467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CAR Reports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74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More than 35 reports, charts, and graphs for analysis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75" name="Rectangle 5"/>
          <p:cNvSpPr/>
          <p:nvPr/>
        </p:nvSpPr>
        <p:spPr>
          <a:xfrm>
            <a:off x="587520" y="1803240"/>
            <a:ext cx="2100240" cy="177012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76" name="Rounded Rectangular Callout 8"/>
          <p:cNvSpPr/>
          <p:nvPr/>
        </p:nvSpPr>
        <p:spPr>
          <a:xfrm>
            <a:off x="1085760" y="4749840"/>
            <a:ext cx="2868840" cy="733320"/>
          </a:xfrm>
          <a:prstGeom prst="wedgeRoundRectCallout">
            <a:avLst>
              <a:gd name="adj1" fmla="val -5027"/>
              <a:gd name="adj2" fmla="val -210898"/>
              <a:gd name="adj3" fmla="val 16667"/>
            </a:avLst>
          </a:prstGeom>
          <a:solidFill>
            <a:srgbClr val="ffff99">
              <a:alpha val="90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  <a:ea typeface="Verdana"/>
              </a:rPr>
              <a:t>Apply filters to reports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77" name="TextBox 3"/>
          <p:cNvSpPr/>
          <p:nvPr/>
        </p:nvSpPr>
        <p:spPr>
          <a:xfrm>
            <a:off x="241560" y="5881680"/>
            <a:ext cx="2774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Note:  Not all filters apply to all reports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216" dur="indefinite" restart="never" nodeType="tmRoot">
          <p:childTnLst>
            <p:seq>
              <p:cTn id="217" dur="indefinite" nodeType="mainSeq">
                <p:childTnLst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Preventive Actions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380520" y="3301920"/>
            <a:ext cx="6248520" cy="6098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PARs use the same process and similar forms as CARs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80" name="Text Box 4"/>
          <p:cNvSpPr/>
          <p:nvPr/>
        </p:nvSpPr>
        <p:spPr>
          <a:xfrm rot="16200000">
            <a:off x="3877920" y="3184200"/>
            <a:ext cx="1461240" cy="42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t" anchorCtr="1" vert="eaVer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For want of a nail, the shoe was lost, </a:t>
            </a:r>
            <a:br>
              <a:rPr sz="1400"/>
            </a:b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For want of the shoe, the horse was lost, </a:t>
            </a:r>
            <a:br>
              <a:rPr sz="1400"/>
            </a:b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For want of the horse, the rider was lost, </a:t>
            </a:r>
            <a:br>
              <a:rPr sz="1400"/>
            </a:b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For want of the rider, the battle was lost, </a:t>
            </a:r>
            <a:br>
              <a:rPr sz="1400"/>
            </a:b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For want of the battle, the kingdom was lost, </a:t>
            </a:r>
            <a:br>
              <a:rPr sz="1400"/>
            </a:b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all for the want of a horseshoe nail!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Quality Database Features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6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Quality Database is a multipurpose application covering many different QMS / EMS requirements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7" name="Diagram 3" descr=""/>
          <p:cNvPicPr/>
          <p:nvPr/>
        </p:nvPicPr>
        <p:blipFill>
          <a:blip r:embed="rId1"/>
          <a:stretch/>
        </p:blipFill>
        <p:spPr>
          <a:xfrm>
            <a:off x="0" y="1725480"/>
            <a:ext cx="4505400" cy="406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Diagram 14" descr=""/>
          <p:cNvPicPr/>
          <p:nvPr/>
        </p:nvPicPr>
        <p:blipFill>
          <a:blip r:embed="rId2"/>
          <a:stretch/>
        </p:blipFill>
        <p:spPr>
          <a:xfrm>
            <a:off x="4651200" y="1725480"/>
            <a:ext cx="4505400" cy="40658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3"/>
          <p:cNvSpPr/>
          <p:nvPr/>
        </p:nvSpPr>
        <p:spPr>
          <a:xfrm>
            <a:off x="26676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228600" indent="-228600">
              <a:lnSpc>
                <a:spcPct val="10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PARs are very similar to CARs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lvl="1" marL="685800" indent="-228600">
              <a:lnSpc>
                <a:spcPct val="10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Used for purely potential nonconformances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lvl="1" marL="685800" indent="-228600">
              <a:lnSpc>
                <a:spcPct val="10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Ideal for Safety improvements, mistake-proofing activities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Preventive Actions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83" name="Picture 3" descr=""/>
          <p:cNvPicPr/>
          <p:nvPr/>
        </p:nvPicPr>
        <p:blipFill>
          <a:blip r:embed="rId1"/>
          <a:stretch/>
        </p:blipFill>
        <p:spPr>
          <a:xfrm>
            <a:off x="1724040" y="2054160"/>
            <a:ext cx="5467320" cy="45878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Preventive Action Form – </a:t>
            </a:r>
            <a:r>
              <a:rPr b="1" i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PAR Details</a:t>
            </a:r>
            <a:endParaRPr b="1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85" name="Content Placeholder 4" descr=""/>
          <p:cNvPicPr/>
          <p:nvPr/>
        </p:nvPicPr>
        <p:blipFill>
          <a:blip r:embed="rId1"/>
          <a:stretch/>
        </p:blipFill>
        <p:spPr>
          <a:xfrm>
            <a:off x="457200" y="917640"/>
            <a:ext cx="815328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Speech Bubble: Rectangle 5"/>
          <p:cNvSpPr/>
          <p:nvPr/>
        </p:nvSpPr>
        <p:spPr>
          <a:xfrm>
            <a:off x="6934320" y="227880"/>
            <a:ext cx="1981080" cy="824040"/>
          </a:xfrm>
          <a:prstGeom prst="wedgeRectCallout">
            <a:avLst>
              <a:gd name="adj1" fmla="val -32939"/>
              <a:gd name="adj2" fmla="val 6021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Filter the form to display specific data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87" name="Rectangle 6"/>
          <p:cNvSpPr/>
          <p:nvPr/>
        </p:nvSpPr>
        <p:spPr>
          <a:xfrm>
            <a:off x="284040" y="1762200"/>
            <a:ext cx="5426280" cy="342720"/>
          </a:xfrm>
          <a:prstGeom prst="rect">
            <a:avLst/>
          </a:prstGeom>
          <a:noFill/>
          <a:ln w="38160">
            <a:solidFill>
              <a:srgbClr val="ff0000"/>
            </a:solidFill>
            <a:prstDash val="sysDash"/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88" name="Speech Bubble: Rectangle with Corners Rounded 7"/>
          <p:cNvSpPr/>
          <p:nvPr/>
        </p:nvSpPr>
        <p:spPr>
          <a:xfrm>
            <a:off x="3836880" y="3014640"/>
            <a:ext cx="2157480" cy="890640"/>
          </a:xfrm>
          <a:prstGeom prst="wedgeRoundRectCallout">
            <a:avLst>
              <a:gd name="adj1" fmla="val -74106"/>
              <a:gd name="adj2" fmla="val -149555"/>
              <a:gd name="adj3" fmla="val 1666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Information organized into 4 tabs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89" name="Speech Bubble: Rectangle with Corners Rounded 8"/>
          <p:cNvSpPr/>
          <p:nvPr/>
        </p:nvSpPr>
        <p:spPr>
          <a:xfrm>
            <a:off x="5908680" y="5271840"/>
            <a:ext cx="1609560" cy="627480"/>
          </a:xfrm>
          <a:prstGeom prst="wedgeRoundRectCallout">
            <a:avLst>
              <a:gd name="adj1" fmla="val 62185"/>
              <a:gd name="adj2" fmla="val -107912"/>
              <a:gd name="adj3" fmla="val 1666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Control buttons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90" name="Rectangle 9"/>
          <p:cNvSpPr/>
          <p:nvPr/>
        </p:nvSpPr>
        <p:spPr>
          <a:xfrm>
            <a:off x="7716960" y="1465200"/>
            <a:ext cx="944280" cy="4359240"/>
          </a:xfrm>
          <a:prstGeom prst="rect">
            <a:avLst/>
          </a:prstGeom>
          <a:noFill/>
          <a:ln w="38160">
            <a:solidFill>
              <a:srgbClr val="ff0000"/>
            </a:solidFill>
            <a:prstDash val="sysDash"/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191" name="Speech Bubble: Rectangle with Corners Rounded 10"/>
          <p:cNvSpPr/>
          <p:nvPr/>
        </p:nvSpPr>
        <p:spPr>
          <a:xfrm>
            <a:off x="2496960" y="4211280"/>
            <a:ext cx="2159280" cy="627480"/>
          </a:xfrm>
          <a:prstGeom prst="wedgeRoundRectCallout">
            <a:avLst>
              <a:gd name="adj1" fmla="val -74101"/>
              <a:gd name="adj2" fmla="val -212152"/>
              <a:gd name="adj3" fmla="val 1666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Yellow fields are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228" dur="indefinite" restart="never" nodeType="tmRoot">
          <p:childTnLst>
            <p:seq>
              <p:cTn id="229" dur="indefinite" nodeType="mainSeq">
                <p:childTnLst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Preventive Action Form – </a:t>
            </a:r>
            <a:r>
              <a:rPr b="1" i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Containment and Root Cause</a:t>
            </a:r>
            <a:endParaRPr b="1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93" name="Content Placeholder 16" descr=""/>
          <p:cNvPicPr/>
          <p:nvPr/>
        </p:nvPicPr>
        <p:blipFill>
          <a:blip r:embed="rId1"/>
          <a:stretch/>
        </p:blipFill>
        <p:spPr>
          <a:xfrm>
            <a:off x="498600" y="917640"/>
            <a:ext cx="8070840" cy="4873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Preventive Action Form – </a:t>
            </a:r>
            <a:r>
              <a:rPr b="1" i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Actions and Validation</a:t>
            </a:r>
            <a:endParaRPr b="1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95" name="Content Placeholder 14" descr=""/>
          <p:cNvPicPr/>
          <p:nvPr/>
        </p:nvPicPr>
        <p:blipFill>
          <a:blip r:embed="rId1"/>
          <a:stretch/>
        </p:blipFill>
        <p:spPr>
          <a:xfrm>
            <a:off x="446040" y="917640"/>
            <a:ext cx="817560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6" name="Speech Bubble: Rectangle 15"/>
          <p:cNvSpPr/>
          <p:nvPr/>
        </p:nvSpPr>
        <p:spPr>
          <a:xfrm>
            <a:off x="2070000" y="3771000"/>
            <a:ext cx="2536920" cy="824040"/>
          </a:xfrm>
          <a:prstGeom prst="wedgeRectCallout">
            <a:avLst>
              <a:gd name="adj1" fmla="val -61773"/>
              <a:gd name="adj2" fmla="val -118425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Preventive actions with verification and validation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Content Placeholder 11" descr=""/>
          <p:cNvPicPr/>
          <p:nvPr/>
        </p:nvPicPr>
        <p:blipFill>
          <a:blip r:embed="rId1"/>
          <a:stretch/>
        </p:blipFill>
        <p:spPr>
          <a:xfrm>
            <a:off x="493560" y="917640"/>
            <a:ext cx="808056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Preventive Action Form – </a:t>
            </a:r>
            <a:r>
              <a:rPr b="1" i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Comments and Attachments </a:t>
            </a:r>
            <a:endParaRPr b="1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99" name="Speech Bubble: Rectangle 8"/>
          <p:cNvSpPr/>
          <p:nvPr/>
        </p:nvSpPr>
        <p:spPr>
          <a:xfrm>
            <a:off x="5224320" y="1069200"/>
            <a:ext cx="2535480" cy="825480"/>
          </a:xfrm>
          <a:prstGeom prst="wedgeRectCallout">
            <a:avLst>
              <a:gd name="adj1" fmla="val -70967"/>
              <a:gd name="adj2" fmla="val 127898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Add comments including customer feedback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00" name="Speech Bubble: Rectangle 9"/>
          <p:cNvSpPr/>
          <p:nvPr/>
        </p:nvSpPr>
        <p:spPr>
          <a:xfrm>
            <a:off x="4572000" y="4990680"/>
            <a:ext cx="2535120" cy="1068840"/>
          </a:xfrm>
          <a:prstGeom prst="wedgeRectCallout">
            <a:avLst>
              <a:gd name="adj1" fmla="val -105555"/>
              <a:gd name="adj2" fmla="val -141750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Link any number of electronic files such as pictures, audit reports, emails, etc.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260" dur="indefinite" restart="never" nodeType="tmRoot">
          <p:childTnLst>
            <p:seq>
              <p:cTn id="261" dur="indefinite" nodeType="mainSeq">
                <p:childTnLst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"/>
          <p:cNvPicPr/>
          <p:nvPr/>
        </p:nvPicPr>
        <p:blipFill>
          <a:blip r:embed="rId1"/>
          <a:stretch/>
        </p:blipFill>
        <p:spPr>
          <a:xfrm>
            <a:off x="1433520" y="828720"/>
            <a:ext cx="6043680" cy="505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2" name="Picture 4" descr=""/>
          <p:cNvPicPr/>
          <p:nvPr/>
        </p:nvPicPr>
        <p:blipFill>
          <a:blip r:embed="rId2"/>
          <a:stretch/>
        </p:blipFill>
        <p:spPr>
          <a:xfrm>
            <a:off x="2195640" y="2095560"/>
            <a:ext cx="4752720" cy="266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PAR Reports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04" name="Picture 6" descr=""/>
          <p:cNvPicPr/>
          <p:nvPr/>
        </p:nvPicPr>
        <p:blipFill>
          <a:blip r:embed="rId3"/>
          <a:stretch/>
        </p:blipFill>
        <p:spPr>
          <a:xfrm>
            <a:off x="1025640" y="787320"/>
            <a:ext cx="6684840" cy="5165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" name="Picture 4" descr=""/>
          <p:cNvPicPr/>
          <p:nvPr/>
        </p:nvPicPr>
        <p:blipFill>
          <a:blip r:embed="rId4"/>
          <a:stretch/>
        </p:blipFill>
        <p:spPr>
          <a:xfrm>
            <a:off x="1666800" y="828720"/>
            <a:ext cx="5657760" cy="4476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272" dur="indefinite" restart="never" nodeType="tmRoot">
          <p:childTnLst>
            <p:seq>
              <p:cTn id="273" dur="indefinite" nodeType="mainSeq">
                <p:childTnLst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nodeType="withEffect" fill="hold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indefinit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Nonconformance Management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380520" y="3301920"/>
            <a:ext cx="6248520" cy="1890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spcBef>
                <a:spcPts val="425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Track non-conformances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25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Document product disposition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25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Perform Failure Analysis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25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Analyze defects for continual improvement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Main Menu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09" name="Content Placeholder 4" descr=""/>
          <p:cNvPicPr/>
          <p:nvPr/>
        </p:nvPicPr>
        <p:blipFill>
          <a:blip r:embed="rId1"/>
          <a:stretch/>
        </p:blipFill>
        <p:spPr>
          <a:xfrm>
            <a:off x="1622520" y="917640"/>
            <a:ext cx="5823000" cy="4873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4" descr=""/>
          <p:cNvPicPr/>
          <p:nvPr/>
        </p:nvPicPr>
        <p:blipFill>
          <a:blip r:embed="rId1"/>
          <a:stretch/>
        </p:blipFill>
        <p:spPr>
          <a:xfrm>
            <a:off x="890640" y="871560"/>
            <a:ext cx="6330960" cy="528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Management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12" name="Picture 9" descr=""/>
          <p:cNvPicPr/>
          <p:nvPr/>
        </p:nvPicPr>
        <p:blipFill>
          <a:blip r:embed="rId2"/>
          <a:stretch/>
        </p:blipFill>
        <p:spPr>
          <a:xfrm>
            <a:off x="114480" y="871560"/>
            <a:ext cx="8839080" cy="5119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Speech Bubble: Rectangle 18"/>
          <p:cNvSpPr/>
          <p:nvPr/>
        </p:nvSpPr>
        <p:spPr>
          <a:xfrm>
            <a:off x="6527880" y="183240"/>
            <a:ext cx="1981080" cy="824040"/>
          </a:xfrm>
          <a:prstGeom prst="wedgeRectCallout">
            <a:avLst>
              <a:gd name="adj1" fmla="val -32939"/>
              <a:gd name="adj2" fmla="val 6021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Filter the form to display specific data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14" name="Rectangle 19"/>
          <p:cNvSpPr/>
          <p:nvPr/>
        </p:nvSpPr>
        <p:spPr>
          <a:xfrm>
            <a:off x="114480" y="1530360"/>
            <a:ext cx="5959440" cy="342720"/>
          </a:xfrm>
          <a:prstGeom prst="rect">
            <a:avLst/>
          </a:prstGeom>
          <a:noFill/>
          <a:ln w="38160">
            <a:solidFill>
              <a:srgbClr val="ff0000"/>
            </a:solidFill>
            <a:prstDash val="sysDash"/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15" name="Speech Bubble: Rectangle with Corners Rounded 20"/>
          <p:cNvSpPr/>
          <p:nvPr/>
        </p:nvSpPr>
        <p:spPr>
          <a:xfrm>
            <a:off x="3762360" y="2803680"/>
            <a:ext cx="2157480" cy="890640"/>
          </a:xfrm>
          <a:prstGeom prst="wedgeRoundRectCallout">
            <a:avLst>
              <a:gd name="adj1" fmla="val -74106"/>
              <a:gd name="adj2" fmla="val -149712"/>
              <a:gd name="adj3" fmla="val 1666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Information organized into 5 tabs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16" name="Speech Bubble: Rectangle with Corners Rounded 21"/>
          <p:cNvSpPr/>
          <p:nvPr/>
        </p:nvSpPr>
        <p:spPr>
          <a:xfrm>
            <a:off x="6207120" y="5402880"/>
            <a:ext cx="1609560" cy="627480"/>
          </a:xfrm>
          <a:prstGeom prst="wedgeRoundRectCallout">
            <a:avLst>
              <a:gd name="adj1" fmla="val 62185"/>
              <a:gd name="adj2" fmla="val -108310"/>
              <a:gd name="adj3" fmla="val 1666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Control buttons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17" name="Rectangle 22"/>
          <p:cNvSpPr/>
          <p:nvPr/>
        </p:nvSpPr>
        <p:spPr>
          <a:xfrm>
            <a:off x="8015400" y="1595520"/>
            <a:ext cx="946080" cy="4359240"/>
          </a:xfrm>
          <a:prstGeom prst="rect">
            <a:avLst/>
          </a:prstGeom>
          <a:noFill/>
          <a:ln w="38160">
            <a:solidFill>
              <a:srgbClr val="ff0000"/>
            </a:solidFill>
            <a:prstDash val="sysDash"/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18" name="Speech Bubble: Rectangle with Corners Rounded 23"/>
          <p:cNvSpPr/>
          <p:nvPr/>
        </p:nvSpPr>
        <p:spPr>
          <a:xfrm>
            <a:off x="2414520" y="4467960"/>
            <a:ext cx="2157480" cy="627480"/>
          </a:xfrm>
          <a:prstGeom prst="wedgeRoundRectCallout">
            <a:avLst>
              <a:gd name="adj1" fmla="val -74106"/>
              <a:gd name="adj2" fmla="val -212842"/>
              <a:gd name="adj3" fmla="val 16667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Yellow fields are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293" dur="indefinite" restart="never" nodeType="tmRoot">
          <p:childTnLst>
            <p:seq>
              <p:cTn id="294" dur="indefinite" nodeType="mainSeq">
                <p:childTnLst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Form – </a:t>
            </a:r>
            <a:r>
              <a:rPr b="1" i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Details</a:t>
            </a:r>
            <a:endParaRPr b="1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20" name="Picture 9" descr=""/>
          <p:cNvPicPr/>
          <p:nvPr/>
        </p:nvPicPr>
        <p:blipFill>
          <a:blip r:embed="rId1"/>
          <a:stretch/>
        </p:blipFill>
        <p:spPr>
          <a:xfrm>
            <a:off x="142920" y="868320"/>
            <a:ext cx="8839080" cy="5121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Quality Database Features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368280" y="975960"/>
            <a:ext cx="7313760" cy="434196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 fontScale="85000" lnSpcReduction="9999"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Tracking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Actions (CA)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Safety Corrective Actions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Supplier Corrective Actions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Internal Audit Corrective Actions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Preventive Actions (PA)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Management (FMEA &amp; SWOT)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Management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Record and track audit findings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 Audit Schedules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Meeting Manager (communication and Management Review)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Project Management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QMS tools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Lessons Learned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Context of the Organization (with Risk analysis)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1" name="Picture 6" descr=""/>
          <p:cNvPicPr/>
          <p:nvPr/>
        </p:nvPicPr>
        <p:blipFill>
          <a:blip r:embed="rId1"/>
          <a:stretch/>
        </p:blipFill>
        <p:spPr>
          <a:xfrm>
            <a:off x="5989680" y="1692360"/>
            <a:ext cx="2631960" cy="19764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Form – </a:t>
            </a:r>
            <a:r>
              <a:rPr b="1" i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Failure Analysis </a:t>
            </a:r>
            <a:endParaRPr b="1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0" y="795240"/>
            <a:ext cx="9144000" cy="52675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7" descr=""/>
          <p:cNvPicPr/>
          <p:nvPr/>
        </p:nvPicPr>
        <p:blipFill>
          <a:blip r:embed="rId1"/>
          <a:stretch/>
        </p:blipFill>
        <p:spPr>
          <a:xfrm>
            <a:off x="366840" y="966960"/>
            <a:ext cx="8408880" cy="492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Failure Analysis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25" name="AutoShape 4"/>
          <p:cNvSpPr/>
          <p:nvPr/>
        </p:nvSpPr>
        <p:spPr>
          <a:xfrm rot="16200000">
            <a:off x="5238720" y="-767160"/>
            <a:ext cx="685800" cy="2667240"/>
          </a:xfrm>
          <a:prstGeom prst="wedgeRoundRectCallout">
            <a:avLst>
              <a:gd name="adj1" fmla="val -139814"/>
              <a:gd name="adj2" fmla="val -110361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Perform Failure Analysis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26" name="AutoShape 5"/>
          <p:cNvSpPr/>
          <p:nvPr/>
        </p:nvSpPr>
        <p:spPr>
          <a:xfrm rot="16200000">
            <a:off x="3828960" y="1461600"/>
            <a:ext cx="685800" cy="2666880"/>
          </a:xfrm>
          <a:prstGeom prst="wedgeRoundRectCallout">
            <a:avLst>
              <a:gd name="adj1" fmla="val -129166"/>
              <a:gd name="adj2" fmla="val -103273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Assign multiple root causes – later, analyze by root cause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27" name="AutoShape 6"/>
          <p:cNvSpPr/>
          <p:nvPr/>
        </p:nvSpPr>
        <p:spPr>
          <a:xfrm rot="16200000">
            <a:off x="5691240" y="2895120"/>
            <a:ext cx="685800" cy="2667240"/>
          </a:xfrm>
          <a:prstGeom prst="wedgeRoundRectCallout">
            <a:avLst>
              <a:gd name="adj1" fmla="val 162726"/>
              <a:gd name="adj2" fmla="val 72439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Produce professional Failure Analysis reports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331" dur="indefinite" restart="never" nodeType="tmRoot">
          <p:childTnLst>
            <p:seq>
              <p:cTn id="332" dur="indefinite" nodeType="mainSeq">
                <p:childTnLst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3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4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4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Form – </a:t>
            </a:r>
            <a:r>
              <a:rPr b="1" i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Disposition</a:t>
            </a:r>
            <a:endParaRPr b="1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29" name=""/>
          <p:cNvSpPr txBox="1"/>
          <p:nvPr/>
        </p:nvSpPr>
        <p:spPr>
          <a:xfrm>
            <a:off x="228240" y="917640"/>
            <a:ext cx="645156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Record Dates, material quantities, and Dispositions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Disposition as: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 as Is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Re-grade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Repair or Rework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 rework instructions (if applicable)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Scrap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Return to sender (Customer or Supplier)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Electronic Signature approval / date stamp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Form – </a:t>
            </a:r>
            <a:r>
              <a:rPr b="1" i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Disposition</a:t>
            </a:r>
            <a:endParaRPr b="1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31" name="Content Placeholder 4" descr=""/>
          <p:cNvPicPr/>
          <p:nvPr/>
        </p:nvPicPr>
        <p:blipFill>
          <a:blip r:embed="rId1"/>
          <a:stretch/>
        </p:blipFill>
        <p:spPr>
          <a:xfrm>
            <a:off x="317520" y="917640"/>
            <a:ext cx="8432640" cy="48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2" name="Speech Bubble: Rectangle 5"/>
          <p:cNvSpPr/>
          <p:nvPr/>
        </p:nvSpPr>
        <p:spPr>
          <a:xfrm>
            <a:off x="669960" y="5725440"/>
            <a:ext cx="1585800" cy="429840"/>
          </a:xfrm>
          <a:prstGeom prst="wedgeRectCallout">
            <a:avLst>
              <a:gd name="adj1" fmla="val 59800"/>
              <a:gd name="adj2" fmla="val -154263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lvl="1" marL="60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Electronic Signature approval 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348" dur="indefinite" restart="never" nodeType="tmRoot">
          <p:childTnLst>
            <p:seq>
              <p:cTn id="349" dur="indefinite" nodeType="mainSeq">
                <p:childTnLst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Form –</a:t>
            </a: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Record</a:t>
            </a:r>
            <a:r>
              <a:rPr b="1" i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Actions </a:t>
            </a: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 remedy the NC</a:t>
            </a:r>
            <a:endParaRPr b="1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34" name="Content Placeholder 4" descr=""/>
          <p:cNvPicPr/>
          <p:nvPr/>
        </p:nvPicPr>
        <p:blipFill>
          <a:blip r:embed="rId1"/>
          <a:stretch/>
        </p:blipFill>
        <p:spPr>
          <a:xfrm>
            <a:off x="326880" y="917640"/>
            <a:ext cx="8413920" cy="4873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Form – </a:t>
            </a:r>
            <a:r>
              <a:rPr b="1" i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Comments and Attachments </a:t>
            </a:r>
            <a:endParaRPr b="1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36" name="Picture 2" descr=""/>
          <p:cNvPicPr/>
          <p:nvPr/>
        </p:nvPicPr>
        <p:blipFill>
          <a:blip r:embed="rId1"/>
          <a:stretch/>
        </p:blipFill>
        <p:spPr>
          <a:xfrm>
            <a:off x="142920" y="893880"/>
            <a:ext cx="8829720" cy="51195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7" descr=""/>
          <p:cNvPicPr/>
          <p:nvPr/>
        </p:nvPicPr>
        <p:blipFill>
          <a:blip r:embed="rId1"/>
          <a:stretch/>
        </p:blipFill>
        <p:spPr>
          <a:xfrm>
            <a:off x="366840" y="966960"/>
            <a:ext cx="8408880" cy="492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Failure Analysis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39" name="AutoShape 4"/>
          <p:cNvSpPr/>
          <p:nvPr/>
        </p:nvSpPr>
        <p:spPr>
          <a:xfrm rot="16200000">
            <a:off x="5238720" y="-767160"/>
            <a:ext cx="685800" cy="2667240"/>
          </a:xfrm>
          <a:prstGeom prst="wedgeRoundRectCallout">
            <a:avLst>
              <a:gd name="adj1" fmla="val -139814"/>
              <a:gd name="adj2" fmla="val -110361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Perform Failure Analysis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40" name="AutoShape 5"/>
          <p:cNvSpPr/>
          <p:nvPr/>
        </p:nvSpPr>
        <p:spPr>
          <a:xfrm rot="16200000">
            <a:off x="3828960" y="1461600"/>
            <a:ext cx="685800" cy="2666880"/>
          </a:xfrm>
          <a:prstGeom prst="wedgeRoundRectCallout">
            <a:avLst>
              <a:gd name="adj1" fmla="val -129166"/>
              <a:gd name="adj2" fmla="val -103273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Assign multiple root causes – later, analyze by root cause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41" name="AutoShape 6"/>
          <p:cNvSpPr/>
          <p:nvPr/>
        </p:nvSpPr>
        <p:spPr>
          <a:xfrm rot="16200000">
            <a:off x="5691240" y="2895120"/>
            <a:ext cx="685800" cy="2667240"/>
          </a:xfrm>
          <a:prstGeom prst="wedgeRoundRectCallout">
            <a:avLst>
              <a:gd name="adj1" fmla="val 162726"/>
              <a:gd name="adj2" fmla="val 72439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Produce professional Failure Analysis reports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356" dur="indefinite" restart="never" nodeType="tmRoot">
          <p:childTnLst>
            <p:seq>
              <p:cTn id="357" dur="indefinite" nodeType="mainSeq">
                <p:childTnLst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6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7" descr=""/>
          <p:cNvPicPr/>
          <p:nvPr/>
        </p:nvPicPr>
        <p:blipFill>
          <a:blip r:embed="rId1"/>
          <a:stretch/>
        </p:blipFill>
        <p:spPr>
          <a:xfrm>
            <a:off x="371520" y="985680"/>
            <a:ext cx="8399520" cy="488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NC Reports &amp; Escalation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44" name="AutoShape 5"/>
          <p:cNvSpPr/>
          <p:nvPr/>
        </p:nvSpPr>
        <p:spPr>
          <a:xfrm rot="16200000">
            <a:off x="5105160" y="2042640"/>
            <a:ext cx="685800" cy="2666880"/>
          </a:xfrm>
          <a:prstGeom prst="wedgeRoundRectCallout">
            <a:avLst>
              <a:gd name="adj1" fmla="val 16662"/>
              <a:gd name="adj2" fmla="val 93629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Produce a concise nonconformance report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45" name="AutoShape 6"/>
          <p:cNvSpPr/>
          <p:nvPr/>
        </p:nvSpPr>
        <p:spPr>
          <a:xfrm rot="16200000">
            <a:off x="5067360" y="3971520"/>
            <a:ext cx="685800" cy="2667240"/>
          </a:xfrm>
          <a:prstGeom prst="wedgeRoundRectCallout">
            <a:avLst>
              <a:gd name="adj1" fmla="val 81708"/>
              <a:gd name="adj2" fmla="val 90412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Escalate any Non-conformance to a CAR with a click of a button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pic>
        <p:nvPicPr>
          <p:cNvPr id="246" name="Picture 1" descr=""/>
          <p:cNvPicPr/>
          <p:nvPr/>
        </p:nvPicPr>
        <p:blipFill>
          <a:blip r:embed="rId2"/>
          <a:stretch/>
        </p:blipFill>
        <p:spPr>
          <a:xfrm>
            <a:off x="371520" y="1351080"/>
            <a:ext cx="3664080" cy="47368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73" dur="indefinite" restart="never" nodeType="tmRoot">
          <p:childTnLst>
            <p:seq>
              <p:cTn id="374" dur="indefinite" nodeType="mainSeq">
                <p:childTnLst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9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Reports and Analysis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30 different configurable reports and charts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49" name="Picture 2" descr=""/>
          <p:cNvPicPr/>
          <p:nvPr/>
        </p:nvPicPr>
        <p:blipFill>
          <a:blip r:embed="rId1"/>
          <a:stretch/>
        </p:blipFill>
        <p:spPr>
          <a:xfrm>
            <a:off x="279360" y="1566720"/>
            <a:ext cx="5308560" cy="3310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Picture 4" descr=""/>
          <p:cNvPicPr/>
          <p:nvPr/>
        </p:nvPicPr>
        <p:blipFill>
          <a:blip r:embed="rId2"/>
          <a:stretch/>
        </p:blipFill>
        <p:spPr>
          <a:xfrm>
            <a:off x="4906800" y="3429000"/>
            <a:ext cx="4164120" cy="321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1" name="Rectangle 5"/>
          <p:cNvSpPr/>
          <p:nvPr/>
        </p:nvSpPr>
        <p:spPr>
          <a:xfrm>
            <a:off x="304920" y="1906560"/>
            <a:ext cx="1741320" cy="1454040"/>
          </a:xfrm>
          <a:prstGeom prst="rect">
            <a:avLst/>
          </a:prstGeom>
          <a:noFill/>
          <a:ln w="9360">
            <a:solidFill>
              <a:srgbClr val="ff0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52" name="Speech Bubble: Rectangle 6"/>
          <p:cNvSpPr/>
          <p:nvPr/>
        </p:nvSpPr>
        <p:spPr>
          <a:xfrm>
            <a:off x="0" y="4048200"/>
            <a:ext cx="1584360" cy="260640"/>
          </a:xfrm>
          <a:prstGeom prst="wedgeRectCallout">
            <a:avLst>
              <a:gd name="adj1" fmla="val -16018"/>
              <a:gd name="adj2" fmla="val -309722"/>
            </a:avLst>
          </a:prstGeom>
          <a:solidFill>
            <a:srgbClr val="ffff99"/>
          </a:solidFill>
          <a:ln w="9360">
            <a:solidFill>
              <a:srgbClr val="ffc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lvl="1" marL="60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Configurable Filters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393" dur="indefinite" restart="never" nodeType="tmRoot">
          <p:childTnLst>
            <p:seq>
              <p:cTn id="394" dur="indefinite" nodeType="mainSeq">
                <p:childTnLst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Reports and Analysis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30 different configurable reports and charts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55" name="Picture 3" descr=""/>
          <p:cNvPicPr/>
          <p:nvPr/>
        </p:nvPicPr>
        <p:blipFill>
          <a:blip r:embed="rId1"/>
          <a:stretch/>
        </p:blipFill>
        <p:spPr>
          <a:xfrm>
            <a:off x="453960" y="1504800"/>
            <a:ext cx="4997520" cy="314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6" name="Picture 6" descr=""/>
          <p:cNvPicPr/>
          <p:nvPr/>
        </p:nvPicPr>
        <p:blipFill>
          <a:blip r:embed="rId2"/>
          <a:srcRect l="0" t="0" r="0" b="13886"/>
          <a:stretch/>
        </p:blipFill>
        <p:spPr>
          <a:xfrm>
            <a:off x="5229360" y="3125880"/>
            <a:ext cx="3835440" cy="2552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Simple, Efficient User Interface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367920" y="998640"/>
            <a:ext cx="5062680" cy="4494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Dashboard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Overall performance at a glance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All modules clearly displayed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entry in simple forms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Reports for further analysis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Configurable reports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Email reports with a single click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Export data to excel, word, or PDF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4" name="Picture 2" descr=""/>
          <p:cNvPicPr/>
          <p:nvPr/>
        </p:nvPicPr>
        <p:blipFill>
          <a:blip r:embed="rId1"/>
          <a:stretch/>
        </p:blipFill>
        <p:spPr>
          <a:xfrm>
            <a:off x="5207040" y="961920"/>
            <a:ext cx="3605040" cy="48434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3" descr=""/>
          <p:cNvPicPr/>
          <p:nvPr/>
        </p:nvPicPr>
        <p:blipFill>
          <a:blip r:embed="rId1"/>
          <a:stretch/>
        </p:blipFill>
        <p:spPr>
          <a:xfrm>
            <a:off x="617400" y="1449360"/>
            <a:ext cx="5610240" cy="351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Nonconformance Reports and Analysis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30 different configurable reports and charts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60" name="Picture 5" descr=""/>
          <p:cNvPicPr/>
          <p:nvPr/>
        </p:nvPicPr>
        <p:blipFill>
          <a:blip r:embed="rId2"/>
          <a:stretch/>
        </p:blipFill>
        <p:spPr>
          <a:xfrm>
            <a:off x="6364440" y="1814400"/>
            <a:ext cx="2458800" cy="326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1" name="Picture 7" descr=""/>
          <p:cNvPicPr/>
          <p:nvPr/>
        </p:nvPicPr>
        <p:blipFill>
          <a:blip r:embed="rId3"/>
          <a:srcRect l="0" t="0" r="4688" b="4686"/>
          <a:stretch/>
        </p:blipFill>
        <p:spPr>
          <a:xfrm>
            <a:off x="1541520" y="3827520"/>
            <a:ext cx="4583160" cy="2614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Audits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380520" y="3301920"/>
            <a:ext cx="6248520" cy="103680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Schedule audits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Document audit findings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Convert findings into a CAR or CARs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Report and analyze results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64" name="Picture 2" descr=""/>
          <p:cNvPicPr/>
          <p:nvPr/>
        </p:nvPicPr>
        <p:blipFill>
          <a:blip r:embed="rId1"/>
          <a:stretch/>
        </p:blipFill>
        <p:spPr>
          <a:xfrm>
            <a:off x="4560840" y="1717560"/>
            <a:ext cx="4469040" cy="37404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Management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66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Great for recording findings in: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Internal audits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Supplier audits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Customer audit results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QMS surveillance and registration audits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linked CARs for each finding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 electronic signatures to document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approval (approve findings and corrective actions)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closure (verify the corrective actions were effective)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8" descr=""/>
          <p:cNvPicPr/>
          <p:nvPr/>
        </p:nvPicPr>
        <p:blipFill>
          <a:blip r:embed="rId1"/>
          <a:stretch/>
        </p:blipFill>
        <p:spPr>
          <a:xfrm>
            <a:off x="182520" y="755640"/>
            <a:ext cx="8610480" cy="541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Internal Audits – </a:t>
            </a: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Details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69" name="AutoShape 14"/>
          <p:cNvSpPr/>
          <p:nvPr/>
        </p:nvSpPr>
        <p:spPr>
          <a:xfrm rot="16200000">
            <a:off x="6244200" y="4661280"/>
            <a:ext cx="685800" cy="1573200"/>
          </a:xfrm>
          <a:prstGeom prst="wedgeRoundRectCallout">
            <a:avLst>
              <a:gd name="adj1" fmla="val 187060"/>
              <a:gd name="adj2" fmla="val 94833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Configurable  audit reports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70" name="Rectangle 3"/>
          <p:cNvSpPr/>
          <p:nvPr/>
        </p:nvSpPr>
        <p:spPr>
          <a:xfrm>
            <a:off x="4903920" y="963720"/>
            <a:ext cx="2593800" cy="1003320"/>
          </a:xfrm>
          <a:prstGeom prst="rect">
            <a:avLst/>
          </a:prstGeom>
          <a:noFill/>
          <a:ln w="9360">
            <a:solidFill>
              <a:srgbClr val="ff0000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71" name="AutoShape 14"/>
          <p:cNvSpPr/>
          <p:nvPr/>
        </p:nvSpPr>
        <p:spPr>
          <a:xfrm rot="16200000">
            <a:off x="5860080" y="1967040"/>
            <a:ext cx="1003320" cy="2446560"/>
          </a:xfrm>
          <a:prstGeom prst="wedgeRoundRectCallout">
            <a:avLst>
              <a:gd name="adj1" fmla="val 126111"/>
              <a:gd name="adj2" fmla="val 4597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Electronic signature approvals for audit 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completion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and audit 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closure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72" name="AutoShape 14"/>
          <p:cNvSpPr/>
          <p:nvPr/>
        </p:nvSpPr>
        <p:spPr>
          <a:xfrm rot="16200000">
            <a:off x="6018840" y="3591360"/>
            <a:ext cx="685800" cy="1573200"/>
          </a:xfrm>
          <a:prstGeom prst="wedgeRoundRectCallout">
            <a:avLst>
              <a:gd name="adj1" fmla="val 110870"/>
              <a:gd name="adj2" fmla="val 100370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Specific audit report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73" name="AutoShape 9"/>
          <p:cNvSpPr/>
          <p:nvPr/>
        </p:nvSpPr>
        <p:spPr>
          <a:xfrm rot="16200000">
            <a:off x="334800" y="2855520"/>
            <a:ext cx="685800" cy="1355760"/>
          </a:xfrm>
          <a:prstGeom prst="wedgeRoundRectCallout">
            <a:avLst>
              <a:gd name="adj1" fmla="val 178023"/>
              <a:gd name="adj2" fmla="val 21333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Document general audit details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74" name="AutoShape 10"/>
          <p:cNvSpPr/>
          <p:nvPr/>
        </p:nvSpPr>
        <p:spPr>
          <a:xfrm rot="16200000">
            <a:off x="5717880" y="-623880"/>
            <a:ext cx="739800" cy="2193840"/>
          </a:xfrm>
          <a:prstGeom prst="wedgeRoundRectCallout">
            <a:avLst>
              <a:gd name="adj1" fmla="val -126750"/>
              <a:gd name="adj2" fmla="val -85634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Enter dates; an audit is “Open” if there is no completion date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401" dur="indefinite" restart="never" nodeType="tmRoot">
          <p:childTnLst>
            <p:seq>
              <p:cTn id="402" dur="indefinite" nodeType="mainSeq">
                <p:childTnLst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0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1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Content Placeholder 6" descr=""/>
          <p:cNvPicPr/>
          <p:nvPr/>
        </p:nvPicPr>
        <p:blipFill>
          <a:blip r:embed="rId1"/>
          <a:stretch/>
        </p:blipFill>
        <p:spPr>
          <a:xfrm>
            <a:off x="542880" y="982800"/>
            <a:ext cx="7981920" cy="474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Findings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77" name="AutoShape 11"/>
          <p:cNvSpPr/>
          <p:nvPr/>
        </p:nvSpPr>
        <p:spPr>
          <a:xfrm rot="16200000">
            <a:off x="6727680" y="683640"/>
            <a:ext cx="685800" cy="2193840"/>
          </a:xfrm>
          <a:prstGeom prst="wedgeRoundRectCallout">
            <a:avLst>
              <a:gd name="adj1" fmla="val -147453"/>
              <a:gd name="adj2" fmla="val -72361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Document detailed audit findings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78" name="AutoShape 12"/>
          <p:cNvSpPr/>
          <p:nvPr/>
        </p:nvSpPr>
        <p:spPr>
          <a:xfrm rot="16200000">
            <a:off x="4720320" y="4379040"/>
            <a:ext cx="798480" cy="2193840"/>
          </a:xfrm>
          <a:prstGeom prst="wedgeRoundRectCallout">
            <a:avLst>
              <a:gd name="adj1" fmla="val 65467"/>
              <a:gd name="adj2" fmla="val 80708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Create a CAR Linked to the Audit with a click of a button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79" name="AutoShape 12"/>
          <p:cNvSpPr/>
          <p:nvPr/>
        </p:nvSpPr>
        <p:spPr>
          <a:xfrm rot="16200000">
            <a:off x="7964280" y="2844720"/>
            <a:ext cx="797040" cy="1562040"/>
          </a:xfrm>
          <a:prstGeom prst="wedgeRoundRectCallout">
            <a:avLst>
              <a:gd name="adj1" fmla="val -129967"/>
              <a:gd name="adj2" fmla="val -37495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Double-click to open CAR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428" dur="indefinite" restart="never" nodeType="tmRoot">
          <p:childTnLst>
            <p:seq>
              <p:cTn id="429" dur="indefinite" nodeType="mainSeq">
                <p:childTnLst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Conclusions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81" name="Content Placeholder 4" descr=""/>
          <p:cNvPicPr/>
          <p:nvPr/>
        </p:nvPicPr>
        <p:blipFill>
          <a:blip r:embed="rId1"/>
          <a:stretch/>
        </p:blipFill>
        <p:spPr>
          <a:xfrm>
            <a:off x="1155600" y="917640"/>
            <a:ext cx="6756480" cy="4873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Data links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83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Hyper-Link to any number of files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checklists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Supporting data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Pictures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Objective evidence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84" name="Picture 4" descr=""/>
          <p:cNvPicPr/>
          <p:nvPr/>
        </p:nvPicPr>
        <p:blipFill>
          <a:blip r:embed="rId1"/>
          <a:stretch/>
        </p:blipFill>
        <p:spPr>
          <a:xfrm>
            <a:off x="3273480" y="1830240"/>
            <a:ext cx="5565600" cy="3635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 descr=""/>
          <p:cNvPicPr/>
          <p:nvPr/>
        </p:nvPicPr>
        <p:blipFill>
          <a:blip r:embed="rId1"/>
          <a:stretch/>
        </p:blipFill>
        <p:spPr>
          <a:xfrm>
            <a:off x="828720" y="1050840"/>
            <a:ext cx="7647120" cy="459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 Audit Schedule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87" name="Picture 6" descr=""/>
          <p:cNvPicPr/>
          <p:nvPr/>
        </p:nvPicPr>
        <p:blipFill>
          <a:blip r:embed="rId2"/>
          <a:stretch/>
        </p:blipFill>
        <p:spPr>
          <a:xfrm>
            <a:off x="2489040" y="4834080"/>
            <a:ext cx="5524560" cy="132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8" name="Rectangle 8"/>
          <p:cNvSpPr/>
          <p:nvPr/>
        </p:nvSpPr>
        <p:spPr>
          <a:xfrm>
            <a:off x="2143080" y="1324080"/>
            <a:ext cx="4183200" cy="1400040"/>
          </a:xfrm>
          <a:prstGeom prst="rect">
            <a:avLst/>
          </a:prstGeom>
          <a:noFill/>
          <a:ln w="38160">
            <a:solidFill>
              <a:srgbClr val="ff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89" name="Rounded Rectangular Callout 9"/>
          <p:cNvSpPr/>
          <p:nvPr/>
        </p:nvSpPr>
        <p:spPr>
          <a:xfrm>
            <a:off x="5538960" y="209520"/>
            <a:ext cx="2795400" cy="723960"/>
          </a:xfrm>
          <a:prstGeom prst="wedgeRoundRectCallout">
            <a:avLst>
              <a:gd name="adj1" fmla="val -61101"/>
              <a:gd name="adj2" fmla="val 112296"/>
              <a:gd name="adj3" fmla="val 16667"/>
            </a:avLst>
          </a:prstGeom>
          <a:solidFill>
            <a:srgbClr val="ffffcc">
              <a:alpha val="85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marL="228600" indent="-228600"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To schedule a future audit :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marL="228600" indent="-228600"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1) enter the audit details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90" name="Rounded Rectangular Callout 10"/>
          <p:cNvSpPr/>
          <p:nvPr/>
        </p:nvSpPr>
        <p:spPr>
          <a:xfrm>
            <a:off x="6473880" y="2793960"/>
            <a:ext cx="2433600" cy="824040"/>
          </a:xfrm>
          <a:prstGeom prst="wedgeRoundRectCallout">
            <a:avLst>
              <a:gd name="adj1" fmla="val -108953"/>
              <a:gd name="adj2" fmla="val -38148"/>
              <a:gd name="adj3" fmla="val 16667"/>
            </a:avLst>
          </a:prstGeom>
          <a:solidFill>
            <a:srgbClr val="ffffcc">
              <a:alpha val="85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marL="228600" indent="-228600"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2) Click button to schedule audit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291" name="Rounded Rectangular Callout 11"/>
          <p:cNvSpPr/>
          <p:nvPr/>
        </p:nvSpPr>
        <p:spPr>
          <a:xfrm>
            <a:off x="6540480" y="4010040"/>
            <a:ext cx="2432160" cy="824040"/>
          </a:xfrm>
          <a:prstGeom prst="wedgeRoundRectCallout">
            <a:avLst>
              <a:gd name="adj1" fmla="val -102314"/>
              <a:gd name="adj2" fmla="val 99736"/>
              <a:gd name="adj3" fmla="val 16667"/>
            </a:avLst>
          </a:prstGeom>
          <a:solidFill>
            <a:srgbClr val="ffffcc">
              <a:alpha val="85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marL="228600" indent="-228600" algn="ctr">
              <a:lnSpc>
                <a:spcPct val="100000"/>
              </a:lnSpc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Review the entire audit schedule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445" dur="indefinite" restart="never" nodeType="tmRoot">
          <p:childTnLst>
            <p:seq>
              <p:cTn id="446" dur="indefinite" nodeType="mainSeq">
                <p:childTnLst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Reports and Analysis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93" name="Picture 3" descr=""/>
          <p:cNvPicPr/>
          <p:nvPr/>
        </p:nvPicPr>
        <p:blipFill>
          <a:blip r:embed="rId1"/>
          <a:stretch/>
        </p:blipFill>
        <p:spPr>
          <a:xfrm>
            <a:off x="1065240" y="1255680"/>
            <a:ext cx="4305240" cy="2238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4" name="Picture 4" descr=""/>
          <p:cNvPicPr/>
          <p:nvPr/>
        </p:nvPicPr>
        <p:blipFill>
          <a:blip r:embed="rId2"/>
          <a:stretch/>
        </p:blipFill>
        <p:spPr>
          <a:xfrm>
            <a:off x="903240" y="4110120"/>
            <a:ext cx="4921200" cy="191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Picture 5" descr=""/>
          <p:cNvPicPr/>
          <p:nvPr/>
        </p:nvPicPr>
        <p:blipFill>
          <a:blip r:embed="rId3"/>
          <a:stretch/>
        </p:blipFill>
        <p:spPr>
          <a:xfrm>
            <a:off x="5595840" y="2027160"/>
            <a:ext cx="3191040" cy="22384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474" dur="indefinite" restart="never" nodeType="tmRoot">
          <p:childTnLst>
            <p:seq>
              <p:cTn id="475" dur="indefinite" nodeType="mainSeq">
                <p:childTnLst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8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8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Risk Management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380520" y="3301560"/>
            <a:ext cx="6248520" cy="1041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FMEA (Failure Modes &amp; Effects Analysis)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SWOT Analysis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98" name="Picture 4" descr=""/>
          <p:cNvPicPr/>
          <p:nvPr/>
        </p:nvPicPr>
        <p:blipFill>
          <a:blip r:embed="rId1"/>
          <a:stretch/>
        </p:blipFill>
        <p:spPr>
          <a:xfrm>
            <a:off x="4819680" y="1717560"/>
            <a:ext cx="4290840" cy="35942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Dashboard Summary of Key Performance Indicators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6" name="Content Placeholder 8" descr=""/>
          <p:cNvPicPr/>
          <p:nvPr/>
        </p:nvPicPr>
        <p:blipFill>
          <a:blip r:embed="rId1"/>
          <a:stretch/>
        </p:blipFill>
        <p:spPr>
          <a:xfrm>
            <a:off x="1590840" y="917640"/>
            <a:ext cx="5886360" cy="4873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Management Overview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00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Quality Database incorporates 2 risk management techniques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SWOT analysis (Strengths Weaknesses Opportunities and Threats)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(Failure Modes and Effects Analysis)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compliance, we recommend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SWOT analysis for upper level business risk analysis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Competitive advantages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Threats to overall business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Market analysis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FMEA analysis for detailed product and process risk management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Product Design FMEA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Manufacturing operations (process) FMEA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These two risk management techniques can be optimally applied to different levels of organizational risk management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Overall Risk Management Strategy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02" name="Oval 3"/>
          <p:cNvSpPr/>
          <p:nvPr/>
        </p:nvSpPr>
        <p:spPr>
          <a:xfrm>
            <a:off x="380880" y="1419120"/>
            <a:ext cx="4781520" cy="4781520"/>
          </a:xfrm>
          <a:prstGeom prst="ellipse">
            <a:avLst/>
          </a:prstGeom>
          <a:solidFill>
            <a:srgbClr val="618ffd">
              <a:alpha val="50000"/>
            </a:srgbClr>
          </a:solidFill>
          <a:ln w="25560">
            <a:solidFill>
              <a:srgbClr val="4568b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03" name="TextBox 4"/>
          <p:cNvSpPr/>
          <p:nvPr/>
        </p:nvSpPr>
        <p:spPr>
          <a:xfrm>
            <a:off x="1128960" y="835200"/>
            <a:ext cx="3285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235ad"/>
                </a:solidFill>
                <a:effectLst/>
                <a:uFillTx/>
                <a:latin typeface="Book Antiqua"/>
              </a:rPr>
              <a:t>SWOT Analysis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04" name="Oval 5"/>
          <p:cNvSpPr/>
          <p:nvPr/>
        </p:nvSpPr>
        <p:spPr>
          <a:xfrm>
            <a:off x="3917880" y="1419120"/>
            <a:ext cx="4781520" cy="4781520"/>
          </a:xfrm>
          <a:prstGeom prst="ellipse">
            <a:avLst/>
          </a:prstGeom>
          <a:solidFill>
            <a:srgbClr val="92d050">
              <a:alpha val="50000"/>
            </a:srgbClr>
          </a:solidFill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05" name="TextBox 6"/>
          <p:cNvSpPr/>
          <p:nvPr/>
        </p:nvSpPr>
        <p:spPr>
          <a:xfrm>
            <a:off x="5611680" y="835200"/>
            <a:ext cx="1392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92d050"/>
                </a:solidFill>
                <a:effectLst/>
                <a:uFillTx/>
                <a:latin typeface="Book Antiqua"/>
              </a:rPr>
              <a:t>FMEA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06" name="TextBox 7"/>
          <p:cNvSpPr/>
          <p:nvPr/>
        </p:nvSpPr>
        <p:spPr>
          <a:xfrm>
            <a:off x="630360" y="3348000"/>
            <a:ext cx="27464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Sales / Marketing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Strategy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07" name="TextBox 8"/>
          <p:cNvSpPr/>
          <p:nvPr/>
        </p:nvSpPr>
        <p:spPr>
          <a:xfrm>
            <a:off x="3816000" y="3441600"/>
            <a:ext cx="14821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Project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Planning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08" name="TextBox 9"/>
          <p:cNvSpPr/>
          <p:nvPr/>
        </p:nvSpPr>
        <p:spPr>
          <a:xfrm>
            <a:off x="5153040" y="2182680"/>
            <a:ext cx="2381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Product Design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09" name="TextBox 10"/>
          <p:cNvSpPr/>
          <p:nvPr/>
        </p:nvSpPr>
        <p:spPr>
          <a:xfrm>
            <a:off x="5107320" y="5040360"/>
            <a:ext cx="23648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Manufacturing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Process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10" name="TextBox 11"/>
          <p:cNvSpPr/>
          <p:nvPr/>
        </p:nvSpPr>
        <p:spPr>
          <a:xfrm>
            <a:off x="5955120" y="3348000"/>
            <a:ext cx="24440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Manufacturing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Process Design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11" name="TextBox 12"/>
          <p:cNvSpPr/>
          <p:nvPr/>
        </p:nvSpPr>
        <p:spPr>
          <a:xfrm>
            <a:off x="1359720" y="2182680"/>
            <a:ext cx="2625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Corporate 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12" name="TextBox 13"/>
          <p:cNvSpPr/>
          <p:nvPr/>
        </p:nvSpPr>
        <p:spPr>
          <a:xfrm>
            <a:off x="950760" y="5040360"/>
            <a:ext cx="3232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Competitive Analysis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400" cy="1470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FMEA</a:t>
            </a:r>
            <a:endParaRPr b="1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subTitle"/>
          </p:nvPr>
        </p:nvSpPr>
        <p:spPr>
          <a:xfrm>
            <a:off x="380520" y="3301560"/>
            <a:ext cx="6248520" cy="1041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FMEA Background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Features and Benefits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lnSpc>
                <a:spcPct val="90000"/>
              </a:lnSpc>
              <a:spcBef>
                <a:spcPts val="476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Set-up and Use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History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150000"/>
              </a:lnSpc>
              <a:spcBef>
                <a:spcPts val="524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FMEA:  Failure Mode and Effects Analysis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lnSpc>
                <a:spcPct val="150000"/>
              </a:lnSpc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15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Was one of the first systematic techniques for failure analysis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15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Developed by reliability engineers in the 1950s to study problems that may arise from military system malfunctions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15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Further developed and adopted by the aerospace and automotive industries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15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Today, it is a standard technique for risk analysis and continual improvement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150000"/>
              </a:lnSpc>
              <a:spcBef>
                <a:spcPts val="425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150000"/>
              </a:lnSpc>
              <a:spcBef>
                <a:spcPts val="425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17" name="Picture 4" descr=""/>
          <p:cNvPicPr/>
          <p:nvPr/>
        </p:nvPicPr>
        <p:blipFill>
          <a:blip r:embed="rId1"/>
          <a:stretch/>
        </p:blipFill>
        <p:spPr>
          <a:xfrm>
            <a:off x="7391520" y="914400"/>
            <a:ext cx="1347840" cy="990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19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15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 FMEA is often the first step of a system reliability study.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15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It involves reviewing as many components, assemblies, and subsystems as possible to identify failure modes, and their causes and effects.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15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begins during the earliest stages of design and continues throughout the life of the product or service.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15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You can use the FMEA Tool in two separate, but related ways: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15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the current process and evaluate the potential impact of changes under consideration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15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Track improvement over time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15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20" name="Picture 3" descr=""/>
          <p:cNvPicPr/>
          <p:nvPr/>
        </p:nvPicPr>
        <p:blipFill>
          <a:blip r:embed="rId1"/>
          <a:stretch/>
        </p:blipFill>
        <p:spPr>
          <a:xfrm>
            <a:off x="6248520" y="4351320"/>
            <a:ext cx="1523880" cy="1440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Reduce Risk and Improve Performance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22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FMEA is a simple business process: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Anticipate:  what can go wrong?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Prioritize actions to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Reduce the severity or impact of an adverse event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Decrease the frequency of an adverse event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Increase the delectability of an adverse event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Complete the actions in a timely fashion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Re-evaluate the process / product / service in light of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data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Improved processes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processes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23" name="Picture 2" descr=""/>
          <p:cNvPicPr/>
          <p:nvPr/>
        </p:nvPicPr>
        <p:blipFill>
          <a:blip r:embed="rId1"/>
          <a:stretch/>
        </p:blipFill>
        <p:spPr>
          <a:xfrm>
            <a:off x="5829480" y="4038480"/>
            <a:ext cx="2253960" cy="15163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ounded Rectangle 87"/>
          <p:cNvSpPr/>
          <p:nvPr/>
        </p:nvSpPr>
        <p:spPr>
          <a:xfrm>
            <a:off x="914400" y="1219320"/>
            <a:ext cx="1752480" cy="2666880"/>
          </a:xfrm>
          <a:custGeom>
            <a:avLst/>
            <a:gdLst>
              <a:gd name="textAreaLeft" fmla="*/ 85320 w 1752480"/>
              <a:gd name="textAreaRight" fmla="*/ 1667160 w 1752480"/>
              <a:gd name="textAreaTop" fmla="*/ 85320 h 2666880"/>
              <a:gd name="textAreaBottom" fmla="*/ 2581560 h 2666880"/>
            </a:gdLst>
            <a:ahLst/>
            <a:cxnLst/>
            <a:rect l="textAreaLeft" t="textAreaTop" r="textAreaRight" b="textAreaBottom"/>
            <a:pathLst>
              <a:path w="21600" h="32868">
                <a:moveTo>
                  <a:pt x="3600" y="0"/>
                </a:moveTo>
                <a:arcTo wR="3600" hR="3600" stAng="16200000" swAng="-5400000"/>
                <a:lnTo>
                  <a:pt x="0" y="29268"/>
                </a:lnTo>
                <a:arcTo wR="3600" hR="3600" stAng="10800000" swAng="-5400000"/>
                <a:lnTo>
                  <a:pt x="18000" y="328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7030a0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Process Flow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grpSp>
        <p:nvGrpSpPr>
          <p:cNvPr id="326" name="Flowchart: Process 3"/>
          <p:cNvGrpSpPr/>
          <p:nvPr/>
        </p:nvGrpSpPr>
        <p:grpSpPr>
          <a:xfrm>
            <a:off x="6308640" y="3340080"/>
            <a:ext cx="1860480" cy="561960"/>
            <a:chOff x="6308640" y="3340080"/>
            <a:chExt cx="1860480" cy="561960"/>
          </a:xfrm>
        </p:grpSpPr>
        <p:pic>
          <p:nvPicPr>
            <p:cNvPr id="327" name="Flowchart: Process 3" descr=""/>
            <p:cNvPicPr/>
            <p:nvPr/>
          </p:nvPicPr>
          <p:blipFill>
            <a:blip r:embed="rId1"/>
            <a:stretch/>
          </p:blipFill>
          <p:spPr>
            <a:xfrm>
              <a:off x="6308640" y="3340080"/>
              <a:ext cx="1860480" cy="561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8" name=""/>
            <p:cNvSpPr/>
            <p:nvPr/>
          </p:nvSpPr>
          <p:spPr>
            <a:xfrm>
              <a:off x="6324480" y="3352680"/>
              <a:ext cx="1828800" cy="53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ctr">
              <a:noAutofit/>
            </a:bodyPr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Complete Actions and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Re-compute RPN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</p:txBody>
        </p:sp>
      </p:grpSp>
      <p:grpSp>
        <p:nvGrpSpPr>
          <p:cNvPr id="329" name="Flowchart: Process 4"/>
          <p:cNvGrpSpPr/>
          <p:nvPr/>
        </p:nvGrpSpPr>
        <p:grpSpPr>
          <a:xfrm>
            <a:off x="3718080" y="5473800"/>
            <a:ext cx="1860480" cy="561960"/>
            <a:chOff x="3718080" y="5473800"/>
            <a:chExt cx="1860480" cy="561960"/>
          </a:xfrm>
        </p:grpSpPr>
        <p:pic>
          <p:nvPicPr>
            <p:cNvPr id="330" name="Flowchart: Process 4" descr=""/>
            <p:cNvPicPr/>
            <p:nvPr/>
          </p:nvPicPr>
          <p:blipFill>
            <a:blip r:embed="rId2"/>
            <a:stretch/>
          </p:blipFill>
          <p:spPr>
            <a:xfrm>
              <a:off x="3718080" y="5473800"/>
              <a:ext cx="1860480" cy="561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31" name=""/>
            <p:cNvSpPr/>
            <p:nvPr/>
          </p:nvSpPr>
          <p:spPr>
            <a:xfrm>
              <a:off x="3733920" y="5486400"/>
              <a:ext cx="1828800" cy="53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ctr">
              <a:noAutofit/>
            </a:bodyPr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Determine actions to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Reduce each RPN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</p:txBody>
        </p:sp>
      </p:grpSp>
      <p:grpSp>
        <p:nvGrpSpPr>
          <p:cNvPr id="332" name="Flowchart: Process 5"/>
          <p:cNvGrpSpPr/>
          <p:nvPr/>
        </p:nvGrpSpPr>
        <p:grpSpPr>
          <a:xfrm>
            <a:off x="3718080" y="4559400"/>
            <a:ext cx="1860480" cy="714240"/>
            <a:chOff x="3718080" y="4559400"/>
            <a:chExt cx="1860480" cy="714240"/>
          </a:xfrm>
        </p:grpSpPr>
        <p:pic>
          <p:nvPicPr>
            <p:cNvPr id="333" name="Flowchart: Process 5" descr=""/>
            <p:cNvPicPr/>
            <p:nvPr/>
          </p:nvPicPr>
          <p:blipFill>
            <a:blip r:embed="rId3"/>
            <a:stretch/>
          </p:blipFill>
          <p:spPr>
            <a:xfrm>
              <a:off x="3718080" y="4559400"/>
              <a:ext cx="1860480" cy="714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34" name=""/>
            <p:cNvSpPr/>
            <p:nvPr/>
          </p:nvSpPr>
          <p:spPr>
            <a:xfrm>
              <a:off x="3733920" y="4572000"/>
              <a:ext cx="1828800" cy="68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ctr">
              <a:noAutofit/>
            </a:bodyPr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Analyze the current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controls and determine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i="1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Detection</a:t>
              </a: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 Rating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</p:txBody>
        </p:sp>
      </p:grpSp>
      <p:grpSp>
        <p:nvGrpSpPr>
          <p:cNvPr id="335" name="Flowchart: Process 6"/>
          <p:cNvGrpSpPr/>
          <p:nvPr/>
        </p:nvGrpSpPr>
        <p:grpSpPr>
          <a:xfrm>
            <a:off x="3718080" y="3797280"/>
            <a:ext cx="1860480" cy="561960"/>
            <a:chOff x="3718080" y="3797280"/>
            <a:chExt cx="1860480" cy="561960"/>
          </a:xfrm>
        </p:grpSpPr>
        <p:pic>
          <p:nvPicPr>
            <p:cNvPr id="336" name="Flowchart: Process 6" descr=""/>
            <p:cNvPicPr/>
            <p:nvPr/>
          </p:nvPicPr>
          <p:blipFill>
            <a:blip r:embed="rId4"/>
            <a:stretch/>
          </p:blipFill>
          <p:spPr>
            <a:xfrm>
              <a:off x="3718080" y="3797280"/>
              <a:ext cx="1860480" cy="561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37" name=""/>
            <p:cNvSpPr/>
            <p:nvPr/>
          </p:nvSpPr>
          <p:spPr>
            <a:xfrm>
              <a:off x="3733920" y="3809880"/>
              <a:ext cx="1828800" cy="53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ctr">
              <a:noAutofit/>
            </a:bodyPr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Identify the Cause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and </a:t>
              </a:r>
              <a:r>
                <a:rPr b="0" i="1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Occurrence </a:t>
              </a: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Rating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</p:txBody>
        </p:sp>
      </p:grpSp>
      <p:grpSp>
        <p:nvGrpSpPr>
          <p:cNvPr id="338" name="Flowchart: Process 7"/>
          <p:cNvGrpSpPr/>
          <p:nvPr/>
        </p:nvGrpSpPr>
        <p:grpSpPr>
          <a:xfrm>
            <a:off x="3718080" y="3035160"/>
            <a:ext cx="1860480" cy="561960"/>
            <a:chOff x="3718080" y="3035160"/>
            <a:chExt cx="1860480" cy="561960"/>
          </a:xfrm>
        </p:grpSpPr>
        <p:pic>
          <p:nvPicPr>
            <p:cNvPr id="339" name="Flowchart: Process 7" descr=""/>
            <p:cNvPicPr/>
            <p:nvPr/>
          </p:nvPicPr>
          <p:blipFill>
            <a:blip r:embed="rId5"/>
            <a:stretch/>
          </p:blipFill>
          <p:spPr>
            <a:xfrm>
              <a:off x="3718080" y="3035160"/>
              <a:ext cx="1860480" cy="561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0" name=""/>
            <p:cNvSpPr/>
            <p:nvPr/>
          </p:nvSpPr>
          <p:spPr>
            <a:xfrm>
              <a:off x="3733920" y="3048120"/>
              <a:ext cx="1828800" cy="53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ctr">
              <a:noAutofit/>
            </a:bodyPr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Determine the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Effects and </a:t>
              </a:r>
              <a:r>
                <a:rPr b="0" i="1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Severity </a:t>
              </a: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Rating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</p:txBody>
        </p:sp>
      </p:grpSp>
      <p:grpSp>
        <p:nvGrpSpPr>
          <p:cNvPr id="341" name="Flowchart: Process 8"/>
          <p:cNvGrpSpPr/>
          <p:nvPr/>
        </p:nvGrpSpPr>
        <p:grpSpPr>
          <a:xfrm>
            <a:off x="3718080" y="2273400"/>
            <a:ext cx="1860480" cy="561960"/>
            <a:chOff x="3718080" y="2273400"/>
            <a:chExt cx="1860480" cy="561960"/>
          </a:xfrm>
        </p:grpSpPr>
        <p:pic>
          <p:nvPicPr>
            <p:cNvPr id="342" name="Flowchart: Process 8" descr=""/>
            <p:cNvPicPr/>
            <p:nvPr/>
          </p:nvPicPr>
          <p:blipFill>
            <a:blip r:embed="rId6"/>
            <a:stretch/>
          </p:blipFill>
          <p:spPr>
            <a:xfrm>
              <a:off x="3718080" y="2273400"/>
              <a:ext cx="1860480" cy="561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3" name=""/>
            <p:cNvSpPr/>
            <p:nvPr/>
          </p:nvSpPr>
          <p:spPr>
            <a:xfrm>
              <a:off x="3733920" y="2286000"/>
              <a:ext cx="1828800" cy="53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ctr">
              <a:noAutofit/>
            </a:bodyPr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Identify the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failure modes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</p:txBody>
        </p:sp>
      </p:grpSp>
      <p:grpSp>
        <p:nvGrpSpPr>
          <p:cNvPr id="344" name="Flowchart: Process 9"/>
          <p:cNvGrpSpPr/>
          <p:nvPr/>
        </p:nvGrpSpPr>
        <p:grpSpPr>
          <a:xfrm>
            <a:off x="3718080" y="1584360"/>
            <a:ext cx="1860480" cy="488880"/>
            <a:chOff x="3718080" y="1584360"/>
            <a:chExt cx="1860480" cy="488880"/>
          </a:xfrm>
        </p:grpSpPr>
        <p:pic>
          <p:nvPicPr>
            <p:cNvPr id="345" name="Flowchart: Process 9" descr=""/>
            <p:cNvPicPr/>
            <p:nvPr/>
          </p:nvPicPr>
          <p:blipFill>
            <a:blip r:embed="rId7"/>
            <a:stretch/>
          </p:blipFill>
          <p:spPr>
            <a:xfrm>
              <a:off x="3718080" y="1584360"/>
              <a:ext cx="1860480" cy="488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6" name=""/>
            <p:cNvSpPr/>
            <p:nvPr/>
          </p:nvSpPr>
          <p:spPr>
            <a:xfrm>
              <a:off x="3733920" y="1600200"/>
              <a:ext cx="182880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ctr">
              <a:noAutofit/>
            </a:bodyPr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Map the process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</p:txBody>
        </p:sp>
      </p:grpSp>
      <p:grpSp>
        <p:nvGrpSpPr>
          <p:cNvPr id="347" name="Flowchart: Process 10"/>
          <p:cNvGrpSpPr/>
          <p:nvPr/>
        </p:nvGrpSpPr>
        <p:grpSpPr>
          <a:xfrm>
            <a:off x="3718080" y="895320"/>
            <a:ext cx="1860480" cy="488880"/>
            <a:chOff x="3718080" y="895320"/>
            <a:chExt cx="1860480" cy="488880"/>
          </a:xfrm>
        </p:grpSpPr>
        <p:pic>
          <p:nvPicPr>
            <p:cNvPr id="348" name="Flowchart: Process 10" descr=""/>
            <p:cNvPicPr/>
            <p:nvPr/>
          </p:nvPicPr>
          <p:blipFill>
            <a:blip r:embed="rId8"/>
            <a:stretch/>
          </p:blipFill>
          <p:spPr>
            <a:xfrm>
              <a:off x="3718080" y="895320"/>
              <a:ext cx="1860480" cy="488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9" name=""/>
            <p:cNvSpPr/>
            <p:nvPr/>
          </p:nvSpPr>
          <p:spPr>
            <a:xfrm>
              <a:off x="3733920" y="914400"/>
              <a:ext cx="182880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ctr">
              <a:noAutofit/>
            </a:bodyPr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Assemble the Team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</p:txBody>
        </p:sp>
      </p:grpSp>
      <p:grpSp>
        <p:nvGrpSpPr>
          <p:cNvPr id="350" name="Flowchart: Process 12"/>
          <p:cNvGrpSpPr/>
          <p:nvPr/>
        </p:nvGrpSpPr>
        <p:grpSpPr>
          <a:xfrm>
            <a:off x="6308640" y="4175280"/>
            <a:ext cx="1860480" cy="561960"/>
            <a:chOff x="6308640" y="4175280"/>
            <a:chExt cx="1860480" cy="561960"/>
          </a:xfrm>
        </p:grpSpPr>
        <p:pic>
          <p:nvPicPr>
            <p:cNvPr id="351" name="Flowchart: Process 12" descr=""/>
            <p:cNvPicPr/>
            <p:nvPr/>
          </p:nvPicPr>
          <p:blipFill>
            <a:blip r:embed="rId9"/>
            <a:stretch/>
          </p:blipFill>
          <p:spPr>
            <a:xfrm>
              <a:off x="6308640" y="4175280"/>
              <a:ext cx="1860480" cy="561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52" name=""/>
            <p:cNvSpPr/>
            <p:nvPr/>
          </p:nvSpPr>
          <p:spPr>
            <a:xfrm>
              <a:off x="6324480" y="4191120"/>
              <a:ext cx="1828800" cy="53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ctr">
              <a:noAutofit/>
            </a:bodyPr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Management review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  <a:p>
              <a:pPr marL="228600" indent="-228600" algn="ctr">
                <a:tabLst>
                  <a:tab algn="l" pos="0"/>
                  <a:tab algn="l" pos="760320"/>
                  <a:tab algn="l" pos="1521000"/>
                  <a:tab algn="l" pos="2281320"/>
                  <a:tab algn="l" pos="3041640"/>
                  <a:tab algn="l" pos="3801960"/>
                  <a:tab algn="l" pos="4562640"/>
                  <a:tab algn="l" pos="5322960"/>
                  <a:tab algn="l" pos="6083280"/>
                  <a:tab algn="l" pos="6843600"/>
                  <a:tab algn="l" pos="7604280"/>
                  <a:tab algn="l" pos="8364600"/>
                  <a:tab algn="l" pos="9124920"/>
                  <a:tab algn="l" pos="9885240"/>
                  <a:tab algn="l" pos="1064592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Book Antiqua"/>
                </a:rPr>
                <a:t>and approval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Book Antiqua"/>
              </a:endParaRPr>
            </a:p>
          </p:txBody>
        </p:sp>
      </p:grpSp>
      <p:cxnSp>
        <p:nvCxnSpPr>
          <p:cNvPr id="353" name="Straight Arrow Connector 24"/>
          <p:cNvCxnSpPr/>
          <p:nvPr/>
        </p:nvCxnSpPr>
        <p:spPr>
          <a:xfrm>
            <a:off x="4647960" y="2057040"/>
            <a:ext cx="1080" cy="229320"/>
          </a:xfrm>
          <a:prstGeom prst="straightConnector1">
            <a:avLst/>
          </a:prstGeom>
          <a:ln w="22320">
            <a:solidFill>
              <a:srgbClr val="000000"/>
            </a:solidFill>
            <a:miter/>
            <a:tailEnd len="med" type="arrow" w="med"/>
          </a:ln>
        </p:spPr>
      </p:cxnSp>
      <p:cxnSp>
        <p:nvCxnSpPr>
          <p:cNvPr id="354" name="Straight Arrow Connector 26"/>
          <p:cNvCxnSpPr/>
          <p:nvPr/>
        </p:nvCxnSpPr>
        <p:spPr>
          <a:xfrm>
            <a:off x="4647960" y="2819160"/>
            <a:ext cx="1080" cy="229320"/>
          </a:xfrm>
          <a:prstGeom prst="straightConnector1">
            <a:avLst/>
          </a:prstGeom>
          <a:ln w="0">
            <a:noFill/>
          </a:ln>
        </p:spPr>
      </p:cxnSp>
      <p:pic>
        <p:nvPicPr>
          <p:cNvPr id="355" name="Elbow Connector 28" descr=""/>
          <p:cNvPicPr/>
          <p:nvPr/>
        </p:nvPicPr>
        <p:blipFill>
          <a:blip r:embed="rId10"/>
          <a:stretch/>
        </p:blipFill>
        <p:spPr>
          <a:xfrm>
            <a:off x="4638600" y="1371600"/>
            <a:ext cx="12600" cy="23796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56" name="Shape 33"/>
          <p:cNvCxnSpPr/>
          <p:nvPr/>
        </p:nvCxnSpPr>
        <p:spPr>
          <a:xfrm flipV="1" rot="16200000">
            <a:off x="6000480" y="2113920"/>
            <a:ext cx="800640" cy="1676880"/>
          </a:xfrm>
          <a:prstGeom prst="bentConnector2">
            <a:avLst/>
          </a:prstGeom>
          <a:ln w="22320">
            <a:solidFill>
              <a:srgbClr val="000000"/>
            </a:solidFill>
            <a:miter/>
            <a:tailEnd len="med" type="arrow" w="med"/>
          </a:ln>
        </p:spPr>
      </p:cxnSp>
      <p:cxnSp>
        <p:nvCxnSpPr>
          <p:cNvPr id="357" name="Straight Arrow Connector 37"/>
          <p:cNvCxnSpPr/>
          <p:nvPr/>
        </p:nvCxnSpPr>
        <p:spPr>
          <a:xfrm>
            <a:off x="4647960" y="1371240"/>
            <a:ext cx="1080" cy="229320"/>
          </a:xfrm>
          <a:prstGeom prst="straightConnector1">
            <a:avLst/>
          </a:prstGeom>
          <a:ln w="22320">
            <a:solidFill>
              <a:srgbClr val="000000"/>
            </a:solidFill>
            <a:miter/>
            <a:tailEnd len="med" type="arrow" w="med"/>
          </a:ln>
        </p:spPr>
      </p:cxnSp>
      <p:cxnSp>
        <p:nvCxnSpPr>
          <p:cNvPr id="358" name="Straight Arrow Connector 39"/>
          <p:cNvCxnSpPr/>
          <p:nvPr/>
        </p:nvCxnSpPr>
        <p:spPr>
          <a:xfrm>
            <a:off x="4647960" y="2819160"/>
            <a:ext cx="1080" cy="229320"/>
          </a:xfrm>
          <a:prstGeom prst="straightConnector1">
            <a:avLst/>
          </a:prstGeom>
          <a:ln w="22320">
            <a:solidFill>
              <a:srgbClr val="000000"/>
            </a:solidFill>
            <a:miter/>
            <a:tailEnd len="med" type="arrow" w="med"/>
          </a:ln>
        </p:spPr>
      </p:cxnSp>
      <p:cxnSp>
        <p:nvCxnSpPr>
          <p:cNvPr id="359" name="Straight Arrow Connector 42"/>
          <p:cNvCxnSpPr/>
          <p:nvPr/>
        </p:nvCxnSpPr>
        <p:spPr>
          <a:xfrm>
            <a:off x="4647960" y="3580920"/>
            <a:ext cx="1080" cy="229320"/>
          </a:xfrm>
          <a:prstGeom prst="straightConnector1">
            <a:avLst/>
          </a:prstGeom>
          <a:ln w="22320">
            <a:solidFill>
              <a:srgbClr val="000000"/>
            </a:solidFill>
            <a:miter/>
            <a:tailEnd len="med" type="arrow" w="med"/>
          </a:ln>
        </p:spPr>
      </p:cxnSp>
      <p:cxnSp>
        <p:nvCxnSpPr>
          <p:cNvPr id="360" name="Straight Arrow Connector 46"/>
          <p:cNvCxnSpPr/>
          <p:nvPr/>
        </p:nvCxnSpPr>
        <p:spPr>
          <a:xfrm>
            <a:off x="4647960" y="4343040"/>
            <a:ext cx="1080" cy="229320"/>
          </a:xfrm>
          <a:prstGeom prst="straightConnector1">
            <a:avLst/>
          </a:prstGeom>
          <a:ln w="22320">
            <a:solidFill>
              <a:srgbClr val="000000"/>
            </a:solidFill>
            <a:miter/>
            <a:tailEnd len="med" type="arrow" w="med"/>
          </a:ln>
        </p:spPr>
      </p:cxnSp>
      <p:cxnSp>
        <p:nvCxnSpPr>
          <p:cNvPr id="361" name="Straight Arrow Connector 49"/>
          <p:cNvCxnSpPr/>
          <p:nvPr/>
        </p:nvCxnSpPr>
        <p:spPr>
          <a:xfrm>
            <a:off x="4647960" y="5257440"/>
            <a:ext cx="1080" cy="229320"/>
          </a:xfrm>
          <a:prstGeom prst="straightConnector1">
            <a:avLst/>
          </a:prstGeom>
          <a:ln w="22320">
            <a:solidFill>
              <a:srgbClr val="000000"/>
            </a:solidFill>
            <a:miter/>
            <a:tailEnd len="med" type="arrow" w="med"/>
          </a:ln>
        </p:spPr>
      </p:cxnSp>
      <p:pic>
        <p:nvPicPr>
          <p:cNvPr id="362" name="Elbow Connector 53" descr=""/>
          <p:cNvPicPr/>
          <p:nvPr/>
        </p:nvPicPr>
        <p:blipFill>
          <a:blip r:embed="rId11"/>
          <a:stretch/>
        </p:blipFill>
        <p:spPr>
          <a:xfrm>
            <a:off x="5565600" y="4608360"/>
            <a:ext cx="1792440" cy="11592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63" name="Straight Arrow Connector 64"/>
          <p:cNvCxnSpPr/>
          <p:nvPr/>
        </p:nvCxnSpPr>
        <p:spPr>
          <a:xfrm flipV="1">
            <a:off x="7238520" y="3885480"/>
            <a:ext cx="1080" cy="305640"/>
          </a:xfrm>
          <a:prstGeom prst="straightConnector1">
            <a:avLst/>
          </a:prstGeom>
          <a:ln w="22320">
            <a:solidFill>
              <a:srgbClr val="000000"/>
            </a:solidFill>
            <a:miter/>
            <a:tailEnd len="med" type="arrow" w="med"/>
          </a:ln>
        </p:spPr>
      </p:cxnSp>
      <p:sp>
        <p:nvSpPr>
          <p:cNvPr id="364" name="Flowchart: Alternate Process 76"/>
          <p:cNvSpPr/>
          <p:nvPr/>
        </p:nvSpPr>
        <p:spPr>
          <a:xfrm>
            <a:off x="806400" y="1915200"/>
            <a:ext cx="1979640" cy="28404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1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Customer Feedback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65" name="Flowchart: Alternate Process 78"/>
          <p:cNvSpPr/>
          <p:nvPr/>
        </p:nvSpPr>
        <p:spPr>
          <a:xfrm>
            <a:off x="1066680" y="2286000"/>
            <a:ext cx="1447920" cy="28728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1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Field Failure Data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66" name="Flowchart: Alternate Process 83"/>
          <p:cNvSpPr/>
          <p:nvPr/>
        </p:nvSpPr>
        <p:spPr>
          <a:xfrm>
            <a:off x="1066680" y="2666880"/>
            <a:ext cx="1447920" cy="28728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1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Yield / Rework Data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67" name="Flowchart: Alternate Process 84"/>
          <p:cNvSpPr/>
          <p:nvPr/>
        </p:nvSpPr>
        <p:spPr>
          <a:xfrm>
            <a:off x="1066680" y="1523880"/>
            <a:ext cx="1447920" cy="28728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1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Process Experience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68" name="Flowchart: Alternate Process 85"/>
          <p:cNvSpPr/>
          <p:nvPr/>
        </p:nvSpPr>
        <p:spPr>
          <a:xfrm>
            <a:off x="1066680" y="3048120"/>
            <a:ext cx="1447920" cy="28728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1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Inspection Results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69" name="Flowchart: Alternate Process 86"/>
          <p:cNvSpPr/>
          <p:nvPr/>
        </p:nvSpPr>
        <p:spPr>
          <a:xfrm>
            <a:off x="1066680" y="3429000"/>
            <a:ext cx="1447920" cy="28728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1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Gauge R&amp;R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70" name="TextBox 88"/>
          <p:cNvSpPr/>
          <p:nvPr/>
        </p:nvSpPr>
        <p:spPr>
          <a:xfrm>
            <a:off x="1509840" y="1219320"/>
            <a:ext cx="6397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sng">
                <a:solidFill>
                  <a:srgbClr val="000000"/>
                </a:solidFill>
                <a:effectLst/>
                <a:uFillTx/>
                <a:latin typeface="Book Antiqua"/>
              </a:rPr>
              <a:t>Inputs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71" name="Right Arrow 89"/>
          <p:cNvSpPr/>
          <p:nvPr/>
        </p:nvSpPr>
        <p:spPr>
          <a:xfrm>
            <a:off x="2743200" y="2362320"/>
            <a:ext cx="914400" cy="380880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3366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FMEA Process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73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Assemble a cross-functional team of people with diverse knowledge about the process, product or service and customer needs.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the scope of the FMEA.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272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Safety, concept, system, design, process, or service?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the items:  process steps, components, subsystems, parts, assemblies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each item, identify the possible failure modes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272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What could go wrong?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all the consequences or effects of each failure mode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Determine the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Severity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of each failure mode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272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rate it on a scale of 1-10 where 1 is not severe and 10 is extremely severe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Determine all the potential root causes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Char char="4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FMEA Process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75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 fontScale="92500" lnSpcReduction="9999"/>
          </a:bodyPr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 startAt="8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each cause, determine the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Occurrence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 rating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272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occurrence estimates the probability of the failure occurring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272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rate it on a scale of 1-10 where 1 is infrequent and 10 is commonplace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 startAt="8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current process controls for each cause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 startAt="8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Determine the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Detection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rating based on the effectiveness of the current process controls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272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rate it on a scale of 1-10 where 1 is highly detectable and 10 is not detectable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 startAt="8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Calculate the risk priority number, or RPN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272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RPN = [Severity] × [Occurrence] × [Detection]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272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Rank Failure modes according to the estimated risk factor (RPN)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 startAt="8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actions to lower the severity and occurrence, and / or add controls to improve detection.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 startAt="8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Actions are assigned to owners, completed, validated and closed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Tahoma"/>
              <a:buAutoNum type="arabicPeriod" startAt="8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factors (Severity, Occurrence, and Detection) are then re-evaluated after remedial action has been completed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Traditional Methods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228600" y="99072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Paper forms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Excel Spreadsheets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Problems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Difficult to work collaboratively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Difficult to audit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 user based restrictions to protect data integrity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Difficult to manage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 concise reports for actions due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Poor visibility to FMEA effectiveness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78" name="Picture 4" descr=""/>
          <p:cNvPicPr/>
          <p:nvPr/>
        </p:nvPicPr>
        <p:blipFill>
          <a:blip r:embed="rId1"/>
          <a:stretch/>
        </p:blipFill>
        <p:spPr>
          <a:xfrm>
            <a:off x="5943600" y="3886200"/>
            <a:ext cx="2911320" cy="17524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Analysis Tools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325440" y="911160"/>
            <a:ext cx="7313760" cy="4494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Wide variety of detailed reports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Charts, graphs, Pareto analysis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Quality Performance metrics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9" name="Picture 4" descr=""/>
          <p:cNvPicPr/>
          <p:nvPr/>
        </p:nvPicPr>
        <p:blipFill>
          <a:blip r:embed="rId1"/>
          <a:stretch/>
        </p:blipFill>
        <p:spPr>
          <a:xfrm>
            <a:off x="177840" y="2257560"/>
            <a:ext cx="2787480" cy="3679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Picture 6" descr=""/>
          <p:cNvPicPr/>
          <p:nvPr/>
        </p:nvPicPr>
        <p:blipFill>
          <a:blip r:embed="rId2"/>
          <a:stretch/>
        </p:blipFill>
        <p:spPr>
          <a:xfrm>
            <a:off x="3086280" y="2241720"/>
            <a:ext cx="2879640" cy="371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Picture 7" descr=""/>
          <p:cNvPicPr/>
          <p:nvPr/>
        </p:nvPicPr>
        <p:blipFill>
          <a:blip r:embed="rId3"/>
          <a:stretch/>
        </p:blipFill>
        <p:spPr>
          <a:xfrm>
            <a:off x="4133880" y="779400"/>
            <a:ext cx="5010120" cy="1409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Picture 9" descr=""/>
          <p:cNvPicPr/>
          <p:nvPr/>
        </p:nvPicPr>
        <p:blipFill>
          <a:blip r:embed="rId4"/>
          <a:stretch/>
        </p:blipFill>
        <p:spPr>
          <a:xfrm>
            <a:off x="6010200" y="2246400"/>
            <a:ext cx="3065400" cy="3708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FMEA Database Advantages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to use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Collaborative platform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Simple, menu driven user interface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to train users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Convenient, intuitive forms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Can restrict users to control data integrity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Rich set of reports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to identify delinquencies, stalled actions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Reports may be emailed with a single click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Export data to Excel for further analysis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Built using Microsoft Access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Common, convenient software platform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Runtime version of Access is available as a free download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0">
              <a:lnSpc>
                <a:spcPct val="90000"/>
              </a:lnSpc>
              <a:spcBef>
                <a:spcPts val="476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81" name="Picture 4" descr=""/>
          <p:cNvPicPr/>
          <p:nvPr/>
        </p:nvPicPr>
        <p:blipFill>
          <a:blip r:embed="rId1"/>
          <a:stretch/>
        </p:blipFill>
        <p:spPr>
          <a:xfrm>
            <a:off x="6477120" y="1295280"/>
            <a:ext cx="2193840" cy="154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2" name="Picture 6" descr=""/>
          <p:cNvPicPr/>
          <p:nvPr/>
        </p:nvPicPr>
        <p:blipFill>
          <a:blip r:embed="rId2"/>
          <a:stretch/>
        </p:blipFill>
        <p:spPr>
          <a:xfrm>
            <a:off x="4038480" y="5021280"/>
            <a:ext cx="714600" cy="693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THE FMEA MODULE  </a:t>
            </a:r>
            <a:br>
              <a:rPr sz="4000"/>
            </a:br>
            <a:endParaRPr b="1" lang="en-US" sz="4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722160" y="2906280"/>
            <a:ext cx="7772400" cy="1500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b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the SBS FMEA Module in the SBS Quality Database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Key Features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386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List items, process steps, or functions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Failure Modes for each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effects and severity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causes and frequency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current controls and detection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 multiple actions associated with this failure mode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Assign owners and due dates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374"/>
              </a:spcBef>
              <a:buClr>
                <a:srgbClr val="090d3a"/>
              </a:buClr>
              <a:buSzPct val="55000"/>
              <a:buFont typeface="Webdings" charset="2"/>
              <a:buChar char=""/>
              <a:tabLst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Establish verification and validation criteria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Electronic signature for management approval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Rich set of reports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Track open actions and delinquent due dates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- Details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88" name="Picture 4" descr=""/>
          <p:cNvPicPr/>
          <p:nvPr/>
        </p:nvPicPr>
        <p:blipFill>
          <a:blip r:embed="rId1"/>
          <a:stretch/>
        </p:blipFill>
        <p:spPr>
          <a:xfrm>
            <a:off x="270000" y="812880"/>
            <a:ext cx="8694720" cy="528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9" name="Rounded Rectangular Callout 6"/>
          <p:cNvSpPr/>
          <p:nvPr/>
        </p:nvSpPr>
        <p:spPr>
          <a:xfrm>
            <a:off x="3196800" y="820080"/>
            <a:ext cx="3118680" cy="428400"/>
          </a:xfrm>
          <a:prstGeom prst="wedgeRoundRectCallout">
            <a:avLst>
              <a:gd name="adj1" fmla="val -49032"/>
              <a:gd name="adj2" fmla="val 169143"/>
              <a:gd name="adj3" fmla="val 16667"/>
            </a:avLst>
          </a:prstGeom>
          <a:solidFill>
            <a:srgbClr val="ffff00">
              <a:alpha val="60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Data Organized into 3 tabs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90" name="Rectangle 7"/>
          <p:cNvSpPr/>
          <p:nvPr/>
        </p:nvSpPr>
        <p:spPr>
          <a:xfrm>
            <a:off x="609480" y="1981080"/>
            <a:ext cx="7391520" cy="1295640"/>
          </a:xfrm>
          <a:prstGeom prst="rect">
            <a:avLst/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91" name="Rounded Rectangular Callout 8"/>
          <p:cNvSpPr/>
          <p:nvPr/>
        </p:nvSpPr>
        <p:spPr>
          <a:xfrm>
            <a:off x="6350400" y="3668760"/>
            <a:ext cx="2948760" cy="658440"/>
          </a:xfrm>
          <a:prstGeom prst="wedgeRoundRectCallout">
            <a:avLst>
              <a:gd name="adj1" fmla="val -51375"/>
              <a:gd name="adj2" fmla="val -104532"/>
              <a:gd name="adj3" fmla="val 16667"/>
            </a:avLst>
          </a:prstGeom>
          <a:solidFill>
            <a:srgbClr val="ffff00">
              <a:alpha val="60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FMEA details determine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the type and scope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92" name="Rectangle 9"/>
          <p:cNvSpPr/>
          <p:nvPr/>
        </p:nvSpPr>
        <p:spPr>
          <a:xfrm>
            <a:off x="609480" y="3276720"/>
            <a:ext cx="3886200" cy="1600200"/>
          </a:xfrm>
          <a:prstGeom prst="rect">
            <a:avLst/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93" name="Rounded Rectangular Callout 10"/>
          <p:cNvSpPr/>
          <p:nvPr/>
        </p:nvSpPr>
        <p:spPr>
          <a:xfrm>
            <a:off x="4543560" y="4249080"/>
            <a:ext cx="2192040" cy="428400"/>
          </a:xfrm>
          <a:prstGeom prst="wedgeRoundRectCallout">
            <a:avLst>
              <a:gd name="adj1" fmla="val -74250"/>
              <a:gd name="adj2" fmla="val -132449"/>
              <a:gd name="adj3" fmla="val 16667"/>
            </a:avLst>
          </a:prstGeom>
          <a:solidFill>
            <a:srgbClr val="ffff00">
              <a:alpha val="60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Define the Team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94" name="Rectangle 11"/>
          <p:cNvSpPr/>
          <p:nvPr/>
        </p:nvSpPr>
        <p:spPr>
          <a:xfrm>
            <a:off x="609480" y="5105520"/>
            <a:ext cx="4648320" cy="914400"/>
          </a:xfrm>
          <a:prstGeom prst="rect">
            <a:avLst/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95" name="Rounded Rectangular Callout 12"/>
          <p:cNvSpPr/>
          <p:nvPr/>
        </p:nvSpPr>
        <p:spPr>
          <a:xfrm>
            <a:off x="6019920" y="5429520"/>
            <a:ext cx="1981080" cy="658440"/>
          </a:xfrm>
          <a:prstGeom prst="wedgeRoundRectCallout">
            <a:avLst>
              <a:gd name="adj1" fmla="val -88569"/>
              <a:gd name="adj2" fmla="val -81583"/>
              <a:gd name="adj3" fmla="val 16667"/>
            </a:avLst>
          </a:prstGeom>
          <a:solidFill>
            <a:srgbClr val="ffff00">
              <a:alpha val="60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Approvals and edits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490" dur="indefinite" restart="never" nodeType="tmRoot">
          <p:childTnLst>
            <p:seq>
              <p:cTn id="491" dur="indefinite" nodeType="mainSeq">
                <p:childTnLst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6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0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6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0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1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6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- Details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97" name="Picture 4" descr=""/>
          <p:cNvPicPr/>
          <p:nvPr/>
        </p:nvPicPr>
        <p:blipFill>
          <a:blip r:embed="rId1"/>
          <a:stretch/>
        </p:blipFill>
        <p:spPr>
          <a:xfrm>
            <a:off x="174600" y="797040"/>
            <a:ext cx="8694720" cy="528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8" name="Rounded Rectangular Callout 6"/>
          <p:cNvSpPr/>
          <p:nvPr/>
        </p:nvSpPr>
        <p:spPr>
          <a:xfrm>
            <a:off x="3125520" y="831240"/>
            <a:ext cx="3118680" cy="428400"/>
          </a:xfrm>
          <a:prstGeom prst="wedgeRoundRectCallout">
            <a:avLst>
              <a:gd name="adj1" fmla="val -49023"/>
              <a:gd name="adj2" fmla="val 169143"/>
              <a:gd name="adj3" fmla="val 16667"/>
            </a:avLst>
          </a:prstGeom>
          <a:solidFill>
            <a:srgbClr val="ffff00">
              <a:alpha val="60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Data Organized into 3 tabs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399" name="Rectangle 7"/>
          <p:cNvSpPr/>
          <p:nvPr/>
        </p:nvSpPr>
        <p:spPr>
          <a:xfrm>
            <a:off x="609480" y="1981080"/>
            <a:ext cx="7391520" cy="1295640"/>
          </a:xfrm>
          <a:prstGeom prst="rect">
            <a:avLst/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00" name="Rounded Rectangular Callout 8"/>
          <p:cNvSpPr/>
          <p:nvPr/>
        </p:nvSpPr>
        <p:spPr>
          <a:xfrm>
            <a:off x="6279480" y="3679920"/>
            <a:ext cx="2948760" cy="658440"/>
          </a:xfrm>
          <a:prstGeom prst="wedgeRoundRectCallout">
            <a:avLst>
              <a:gd name="adj1" fmla="val -51388"/>
              <a:gd name="adj2" fmla="val -104532"/>
              <a:gd name="adj3" fmla="val 16667"/>
            </a:avLst>
          </a:prstGeom>
          <a:solidFill>
            <a:srgbClr val="ffff00">
              <a:alpha val="60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FMEA details determine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the type and scope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01" name="Rectangle 9"/>
          <p:cNvSpPr/>
          <p:nvPr/>
        </p:nvSpPr>
        <p:spPr>
          <a:xfrm>
            <a:off x="609480" y="3276720"/>
            <a:ext cx="3886200" cy="1600200"/>
          </a:xfrm>
          <a:prstGeom prst="rect">
            <a:avLst/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02" name="Rounded Rectangular Callout 10"/>
          <p:cNvSpPr/>
          <p:nvPr/>
        </p:nvSpPr>
        <p:spPr>
          <a:xfrm>
            <a:off x="4472280" y="4260240"/>
            <a:ext cx="2192040" cy="428400"/>
          </a:xfrm>
          <a:prstGeom prst="wedgeRoundRectCallout">
            <a:avLst>
              <a:gd name="adj1" fmla="val -74250"/>
              <a:gd name="adj2" fmla="val -132449"/>
              <a:gd name="adj3" fmla="val 16667"/>
            </a:avLst>
          </a:prstGeom>
          <a:solidFill>
            <a:srgbClr val="ffff00">
              <a:alpha val="60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Define the Team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03" name="Rectangle 11"/>
          <p:cNvSpPr/>
          <p:nvPr/>
        </p:nvSpPr>
        <p:spPr>
          <a:xfrm>
            <a:off x="609480" y="5105520"/>
            <a:ext cx="4648320" cy="914400"/>
          </a:xfrm>
          <a:prstGeom prst="rect">
            <a:avLst/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04" name="Rounded Rectangular Callout 12"/>
          <p:cNvSpPr/>
          <p:nvPr/>
        </p:nvSpPr>
        <p:spPr>
          <a:xfrm>
            <a:off x="6219720" y="7755120"/>
            <a:ext cx="1981440" cy="658440"/>
          </a:xfrm>
          <a:prstGeom prst="wedgeRoundRectCallout">
            <a:avLst>
              <a:gd name="adj1" fmla="val -88578"/>
              <a:gd name="adj2" fmla="val -81689"/>
              <a:gd name="adj3" fmla="val 16667"/>
            </a:avLst>
          </a:prstGeom>
          <a:solidFill>
            <a:srgbClr val="ffff00">
              <a:alpha val="60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Approvals and edits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05" name="Rounded Rectangular Callout 13"/>
          <p:cNvSpPr/>
          <p:nvPr/>
        </p:nvSpPr>
        <p:spPr>
          <a:xfrm>
            <a:off x="5700600" y="5494320"/>
            <a:ext cx="3608640" cy="658440"/>
          </a:xfrm>
          <a:prstGeom prst="wedgeRoundRectCallout">
            <a:avLst>
              <a:gd name="adj1" fmla="val -73986"/>
              <a:gd name="adj2" fmla="val -101583"/>
              <a:gd name="adj3" fmla="val 16667"/>
            </a:avLst>
          </a:prstGeom>
          <a:solidFill>
            <a:srgbClr val="ffff00">
              <a:alpha val="60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Electronic signatures to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document approval and closure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532" dur="indefinite" restart="never" nodeType="tmRoot">
          <p:childTnLst>
            <p:seq>
              <p:cTn id="533" dur="indefinite" nodeType="mainSeq">
                <p:childTnLst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8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4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5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9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8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4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2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– Failure Modes and Actions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07" name="Picture 2" descr=""/>
          <p:cNvPicPr/>
          <p:nvPr/>
        </p:nvPicPr>
        <p:blipFill>
          <a:blip r:embed="rId1"/>
          <a:stretch/>
        </p:blipFill>
        <p:spPr>
          <a:xfrm>
            <a:off x="0" y="858960"/>
            <a:ext cx="9144000" cy="439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8" name="Rounded Rectangular Callout 4"/>
          <p:cNvSpPr/>
          <p:nvPr/>
        </p:nvSpPr>
        <p:spPr>
          <a:xfrm>
            <a:off x="3352680" y="4925160"/>
            <a:ext cx="3810240" cy="889200"/>
          </a:xfrm>
          <a:prstGeom prst="wedgeRoundRectCallout">
            <a:avLst>
              <a:gd name="adj1" fmla="val -106699"/>
              <a:gd name="adj2" fmla="val -98157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For each Failure mode, you may create any number of actions to reduce the RPN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09" name="Rounded Rectangular Callout 5"/>
          <p:cNvSpPr/>
          <p:nvPr/>
        </p:nvSpPr>
        <p:spPr>
          <a:xfrm>
            <a:off x="4267080" y="2736000"/>
            <a:ext cx="2514600" cy="889200"/>
          </a:xfrm>
          <a:prstGeom prst="wedgeRoundRectCallout">
            <a:avLst>
              <a:gd name="adj1" fmla="val 52805"/>
              <a:gd name="adj2" fmla="val 85490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Actions include acceptance criteria and validation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– Comments and Attachments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11" name="Picture 3" descr=""/>
          <p:cNvPicPr/>
          <p:nvPr/>
        </p:nvPicPr>
        <p:blipFill>
          <a:blip r:embed="rId1"/>
          <a:stretch/>
        </p:blipFill>
        <p:spPr>
          <a:xfrm>
            <a:off x="314280" y="1128600"/>
            <a:ext cx="8513640" cy="4600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2" name="Rounded Rectangular Callout 5"/>
          <p:cNvSpPr/>
          <p:nvPr/>
        </p:nvSpPr>
        <p:spPr>
          <a:xfrm>
            <a:off x="2514600" y="2588400"/>
            <a:ext cx="2743200" cy="889200"/>
          </a:xfrm>
          <a:prstGeom prst="wedgeRoundRectCallout">
            <a:avLst>
              <a:gd name="adj1" fmla="val -57449"/>
              <a:gd name="adj2" fmla="val 99898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Supporting documentation may be linked to the FMEA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- Reports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14" name="" descr=""/>
          <p:cNvPicPr/>
          <p:nvPr/>
        </p:nvPicPr>
        <p:blipFill>
          <a:blip r:embed="rId1"/>
          <a:stretch/>
        </p:blipFill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5" name="Picture 3" descr=""/>
          <p:cNvPicPr/>
          <p:nvPr/>
        </p:nvPicPr>
        <p:blipFill>
          <a:blip r:embed="rId2"/>
          <a:stretch/>
        </p:blipFill>
        <p:spPr>
          <a:xfrm>
            <a:off x="223920" y="785880"/>
            <a:ext cx="8694720" cy="5286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6" name="Picture 4" descr=""/>
          <p:cNvPicPr/>
          <p:nvPr/>
        </p:nvPicPr>
        <p:blipFill>
          <a:blip r:embed="rId3"/>
          <a:stretch/>
        </p:blipFill>
        <p:spPr>
          <a:xfrm>
            <a:off x="11160" y="762120"/>
            <a:ext cx="9056520" cy="37335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574" dur="indefinite" restart="never" nodeType="tmRoot">
          <p:childTnLst>
            <p:seq>
              <p:cTn id="575" dur="indefinite" nodeType="mainSeq">
                <p:childTnLst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80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– Reports (FMEA Actions)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18" name="" descr=""/>
          <p:cNvPicPr/>
          <p:nvPr/>
        </p:nvPicPr>
        <p:blipFill>
          <a:blip r:embed="rId1"/>
          <a:stretch/>
        </p:blipFill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9" name="Picture 2" descr=""/>
          <p:cNvPicPr/>
          <p:nvPr/>
        </p:nvPicPr>
        <p:blipFill>
          <a:blip r:embed="rId2"/>
          <a:stretch/>
        </p:blipFill>
        <p:spPr>
          <a:xfrm>
            <a:off x="223920" y="785880"/>
            <a:ext cx="8694720" cy="5286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0" name="Picture 3" descr=""/>
          <p:cNvPicPr/>
          <p:nvPr/>
        </p:nvPicPr>
        <p:blipFill>
          <a:blip r:embed="rId3"/>
          <a:stretch/>
        </p:blipFill>
        <p:spPr>
          <a:xfrm>
            <a:off x="0" y="762120"/>
            <a:ext cx="9034560" cy="32004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583" dur="indefinite" restart="never" nodeType="tmRoot">
          <p:childTnLst>
            <p:seq>
              <p:cTn id="584" dur="indefinite" nodeType="mainSeq">
                <p:childTnLst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8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Reports and Analysis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22" name="Picture 3" descr=""/>
          <p:cNvPicPr/>
          <p:nvPr/>
        </p:nvPicPr>
        <p:blipFill>
          <a:blip r:embed="rId1"/>
          <a:stretch/>
        </p:blipFill>
        <p:spPr>
          <a:xfrm>
            <a:off x="2514600" y="1905120"/>
            <a:ext cx="4200480" cy="262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3" name="Rectangle 5"/>
          <p:cNvSpPr/>
          <p:nvPr/>
        </p:nvSpPr>
        <p:spPr>
          <a:xfrm>
            <a:off x="2590920" y="2209680"/>
            <a:ext cx="1904760" cy="1067040"/>
          </a:xfrm>
          <a:prstGeom prst="rect">
            <a:avLst/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24" name="Rounded Rectangular Callout 6"/>
          <p:cNvSpPr/>
          <p:nvPr/>
        </p:nvSpPr>
        <p:spPr>
          <a:xfrm>
            <a:off x="457200" y="1519560"/>
            <a:ext cx="1295280" cy="658440"/>
          </a:xfrm>
          <a:prstGeom prst="wedgeRoundRectCallout">
            <a:avLst>
              <a:gd name="adj1" fmla="val 130546"/>
              <a:gd name="adj2" fmla="val 109175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Report filters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25" name="Rectangle 7"/>
          <p:cNvSpPr/>
          <p:nvPr/>
        </p:nvSpPr>
        <p:spPr>
          <a:xfrm>
            <a:off x="4724280" y="2209680"/>
            <a:ext cx="1905120" cy="1828800"/>
          </a:xfrm>
          <a:prstGeom prst="rect">
            <a:avLst/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26" name="Rounded Rectangular Callout 8"/>
          <p:cNvSpPr/>
          <p:nvPr/>
        </p:nvSpPr>
        <p:spPr>
          <a:xfrm>
            <a:off x="6934320" y="1199160"/>
            <a:ext cx="1295280" cy="889200"/>
          </a:xfrm>
          <a:prstGeom prst="wedgeRoundRectCallout">
            <a:avLst>
              <a:gd name="adj1" fmla="val -102208"/>
              <a:gd name="adj2" fmla="val 115842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Reports and analysis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592" dur="indefinite" restart="never" nodeType="tmRoot">
          <p:childTnLst>
            <p:seq>
              <p:cTn id="593" dur="indefinite" nodeType="mainSeq">
                <p:childTnLst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2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3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9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2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3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4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Features - continued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382320" y="1011240"/>
            <a:ext cx="7313400" cy="4494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Locally installed or cloud-based solutions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User privileges allow access only to designated modules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Link electronic documents, pictures, pdf files, Customer email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 set-up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employee names, passwords, and access levels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Company information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Company locations or sites and departments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CAPA categories (i.e. functional groups within your organization)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Nonconformance defect categories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list of root cause categories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Start using the program!!!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55" name="Picture 4" descr=""/>
          <p:cNvPicPr/>
          <p:nvPr/>
        </p:nvPicPr>
        <p:blipFill>
          <a:blip r:embed="rId1"/>
          <a:stretch/>
        </p:blipFill>
        <p:spPr>
          <a:xfrm>
            <a:off x="7251840" y="2693880"/>
            <a:ext cx="1430280" cy="14702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SET-UP </a:t>
            </a:r>
            <a:br>
              <a:rPr sz="4000"/>
            </a:br>
            <a:endParaRPr b="1" lang="en-US" sz="4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722160" y="2906280"/>
            <a:ext cx="7772400" cy="1500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b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Set-up and Configuration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Set-up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FMEA Types and RPN Ratings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Types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Classification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Severity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Occurrence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lnSpc>
                <a:spcPct val="90000"/>
              </a:lnSpc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Detection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0">
              <a:lnSpc>
                <a:spcPct val="90000"/>
              </a:lnSpc>
              <a:spcBef>
                <a:spcPts val="425"/>
              </a:spcBef>
              <a:buNone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lnSpc>
                <a:spcPct val="90000"/>
              </a:lnSpc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Customize your RPN rating to meet your requirements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31" name="Picture 4" descr=""/>
          <p:cNvPicPr/>
          <p:nvPr/>
        </p:nvPicPr>
        <p:blipFill>
          <a:blip r:embed="rId1"/>
          <a:stretch/>
        </p:blipFill>
        <p:spPr>
          <a:xfrm>
            <a:off x="6913440" y="982800"/>
            <a:ext cx="1835280" cy="17031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33" name="Picture 4" descr=""/>
          <p:cNvPicPr/>
          <p:nvPr/>
        </p:nvPicPr>
        <p:blipFill>
          <a:blip r:embed="rId1"/>
          <a:stretch/>
        </p:blipFill>
        <p:spPr>
          <a:xfrm>
            <a:off x="1066680" y="1028880"/>
            <a:ext cx="7008840" cy="48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4" name="AutoShape 7"/>
          <p:cNvSpPr/>
          <p:nvPr/>
        </p:nvSpPr>
        <p:spPr>
          <a:xfrm>
            <a:off x="6480000" y="388800"/>
            <a:ext cx="2438640" cy="914400"/>
          </a:xfrm>
          <a:prstGeom prst="wedgeRoundRectCallout">
            <a:avLst>
              <a:gd name="adj1" fmla="val -65611"/>
              <a:gd name="adj2" fmla="val 99652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Set-up parameters are organized into multiple tabs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35" name="Rectangle 8"/>
          <p:cNvSpPr/>
          <p:nvPr/>
        </p:nvSpPr>
        <p:spPr>
          <a:xfrm>
            <a:off x="1270080" y="1657440"/>
            <a:ext cx="4905360" cy="330120"/>
          </a:xfrm>
          <a:prstGeom prst="rect">
            <a:avLst/>
          </a:prstGeom>
          <a:noFill/>
          <a:ln w="1908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618" dur="indefinite" restart="never" nodeType="tmRoot">
          <p:childTnLst>
            <p:seq>
              <p:cTn id="619" dur="indefinite" nodeType="mainSeq">
                <p:childTnLst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24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7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2" descr=""/>
          <p:cNvPicPr/>
          <p:nvPr/>
        </p:nvPicPr>
        <p:blipFill>
          <a:blip r:embed="rId1"/>
          <a:stretch/>
        </p:blipFill>
        <p:spPr>
          <a:xfrm>
            <a:off x="1066680" y="1028880"/>
            <a:ext cx="7008840" cy="48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FMEA Types 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38" name="Picture 3" descr=""/>
          <p:cNvPicPr/>
          <p:nvPr/>
        </p:nvPicPr>
        <p:blipFill>
          <a:blip r:embed="rId2"/>
          <a:stretch/>
        </p:blipFill>
        <p:spPr>
          <a:xfrm>
            <a:off x="1905120" y="3073320"/>
            <a:ext cx="5143320" cy="249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9" name="AutoShape 7"/>
          <p:cNvSpPr/>
          <p:nvPr/>
        </p:nvSpPr>
        <p:spPr>
          <a:xfrm>
            <a:off x="4952880" y="3149640"/>
            <a:ext cx="2057400" cy="604800"/>
          </a:xfrm>
          <a:prstGeom prst="wedgeRoundRectCallout">
            <a:avLst>
              <a:gd name="adj1" fmla="val -72259"/>
              <a:gd name="adj2" fmla="val 197814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Used in FMEA Type list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629" dur="indefinite" restart="never" nodeType="tmRoot">
          <p:childTnLst>
            <p:seq>
              <p:cTn id="630" dur="indefinite" nodeType="mainSeq">
                <p:childTnLst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5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6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9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0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Classification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41" name="Picture 2" descr=""/>
          <p:cNvPicPr/>
          <p:nvPr/>
        </p:nvPicPr>
        <p:blipFill>
          <a:blip r:embed="rId1"/>
          <a:stretch/>
        </p:blipFill>
        <p:spPr>
          <a:xfrm>
            <a:off x="1014480" y="1057320"/>
            <a:ext cx="7113600" cy="4743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Severity Rating 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43" name=""/>
          <p:cNvSpPr txBox="1"/>
          <p:nvPr/>
        </p:nvSpPr>
        <p:spPr>
          <a:xfrm>
            <a:off x="228600" y="917640"/>
            <a:ext cx="8610480" cy="48736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Customizable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480">
              <a:spcBef>
                <a:spcPts val="425"/>
              </a:spcBef>
              <a:buClr>
                <a:srgbClr val="090d3a"/>
              </a:buClr>
              <a:buSzPct val="90000"/>
              <a:buFont typeface="Webdings" charset="2"/>
              <a:buChar char="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example:  change scale from 1-10 to 1-3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>
              <a:spcBef>
                <a:spcPts val="476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Short description shows in Severity List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44" name="Picture 2" descr=""/>
          <p:cNvPicPr/>
          <p:nvPr/>
        </p:nvPicPr>
        <p:blipFill>
          <a:blip r:embed="rId1"/>
          <a:stretch/>
        </p:blipFill>
        <p:spPr>
          <a:xfrm>
            <a:off x="1076400" y="1963800"/>
            <a:ext cx="6408720" cy="4314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Occurrence Rating 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46" name="Picture 3" descr=""/>
          <p:cNvPicPr/>
          <p:nvPr/>
        </p:nvPicPr>
        <p:blipFill>
          <a:blip r:embed="rId1"/>
          <a:stretch/>
        </p:blipFill>
        <p:spPr>
          <a:xfrm>
            <a:off x="1066680" y="1014480"/>
            <a:ext cx="7008840" cy="48290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Detection Rating 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48" name="Picture 3" descr=""/>
          <p:cNvPicPr/>
          <p:nvPr/>
        </p:nvPicPr>
        <p:blipFill>
          <a:blip r:embed="rId1"/>
          <a:stretch/>
        </p:blipFill>
        <p:spPr>
          <a:xfrm>
            <a:off x="1071720" y="1014480"/>
            <a:ext cx="6999120" cy="48290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THE SWOT MODULE  </a:t>
            </a:r>
            <a:br>
              <a:rPr sz="4000"/>
            </a:br>
            <a:endParaRPr b="1" lang="en-US" sz="4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722160" y="2906280"/>
            <a:ext cx="7772400" cy="1500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b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the SWOT Module in the SBS Quality Database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760320"/>
                <a:tab algn="l" pos="1521000"/>
                <a:tab algn="l" pos="2281320"/>
                <a:tab algn="l" pos="3041640"/>
                <a:tab algn="l" pos="3801960"/>
                <a:tab algn="l" pos="4562640"/>
                <a:tab algn="l" pos="5322960"/>
                <a:tab algn="l" pos="6083280"/>
                <a:tab algn="l" pos="6843600"/>
                <a:tab algn="l" pos="7604280"/>
                <a:tab algn="l" pos="8364600"/>
                <a:tab algn="l" pos="9124920"/>
                <a:tab algn="l" pos="9885240"/>
                <a:tab algn="l" pos="10645920"/>
              </a:tabLst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228600" y="232920"/>
            <a:ext cx="8610480" cy="4525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SWOT Form</a:t>
            </a:r>
            <a:endParaRPr b="1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452" name="Picture 5" descr=""/>
          <p:cNvPicPr/>
          <p:nvPr/>
        </p:nvPicPr>
        <p:blipFill>
          <a:blip r:embed="rId1"/>
          <a:stretch/>
        </p:blipFill>
        <p:spPr>
          <a:xfrm>
            <a:off x="766800" y="1338120"/>
            <a:ext cx="7610400" cy="418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3" name="Rectangle 6"/>
          <p:cNvSpPr/>
          <p:nvPr/>
        </p:nvSpPr>
        <p:spPr>
          <a:xfrm>
            <a:off x="914400" y="2097000"/>
            <a:ext cx="2208240" cy="45252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  <p:sp>
        <p:nvSpPr>
          <p:cNvPr id="454" name="AutoShape 11"/>
          <p:cNvSpPr/>
          <p:nvPr/>
        </p:nvSpPr>
        <p:spPr>
          <a:xfrm rot="16200000">
            <a:off x="4002840" y="373320"/>
            <a:ext cx="685800" cy="1947960"/>
          </a:xfrm>
          <a:prstGeom prst="wedgeRoundRectCallout">
            <a:avLst>
              <a:gd name="adj1" fmla="val -141898"/>
              <a:gd name="adj2" fmla="val -65893"/>
              <a:gd name="adj3" fmla="val 16667"/>
            </a:avLst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6800" rIns="46800" tIns="90000" bIns="9000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Form organized into 3 tabs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641" dur="indefinite" restart="never" nodeType="tmRoot">
          <p:childTnLst>
            <p:seq>
              <p:cTn id="642" dur="indefinite" nodeType="mainSeq">
                <p:childTnLst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4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0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1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LibreOffice/25.2.3.2$Linux_X86_64 LibreOffice_project/520$Build-2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1901-01-01T08:00:00Z</dcterms:created>
  <dc:creator/>
  <dc:description/>
  <dc:language>en-US</dc:language>
  <cp:lastModifiedBy/>
  <dcterms:modified xsi:type="dcterms:W3CDTF">2024-01-13T06:18:53Z</dcterms:modified>
  <cp:revision>28</cp:revision>
  <dc:subject/>
  <dc:title>Windows Small Business Server 2003 R2  Overview For Partners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dience">
    <vt:lpwstr>Partners</vt:lpwstr>
  </property>
  <property fmtid="{D5CDD505-2E9C-101B-9397-08002B2CF9AE}" pid="3" name="Brochure">
    <vt:lpwstr>, </vt:lpwstr>
  </property>
  <property fmtid="{D5CDD505-2E9C-101B-9397-08002B2CF9AE}" pid="4" name="By Type">
    <vt:lpwstr>Presentations</vt:lpwstr>
  </property>
  <property fmtid="{D5CDD505-2E9C-101B-9397-08002B2CF9AE}" pid="5" name="SPSDescription">
    <vt:lpwstr>PPT to-partner presentation overview on what's new in R2 for SBS 2003 R2.</vt:lpwstr>
  </property>
</Properties>
</file>