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7.jpeg" ContentType="image/jpe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6.png" ContentType="image/png"/>
  <Override PartName="/ppt/media/image14.png" ContentType="image/png"/>
  <Override PartName="/ppt/media/image5.png" ContentType="image/png"/>
  <Override PartName="/ppt/media/image37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3.png" ContentType="image/png"/>
  <Override PartName="/ppt/media/image36.png" ContentType="image/png"/>
  <Override PartName="/ppt/media/image4.png" ContentType="image/png"/>
  <Override PartName="/ppt/media/image39.png" ContentType="image/png"/>
  <Override PartName="/ppt/media/image41.png" ContentType="image/png"/>
  <Override PartName="/ppt/media/image40.png" ContentType="image/png"/>
  <Override PartName="/ppt/media/image30.png" ContentType="image/png"/>
  <Override PartName="/ppt/media/image42.png" ContentType="image/png"/>
  <Override PartName="/ppt/media/image31.png" ContentType="image/png"/>
  <Override PartName="/ppt/media/image43.png" ContentType="image/png"/>
  <Override PartName="/ppt/media/image32.png" ContentType="image/png"/>
  <Override PartName="/ppt/media/image44.png" ContentType="image/png"/>
  <Override PartName="/ppt/media/image12.png" ContentType="image/png"/>
  <Override PartName="/ppt/media/image3.png" ContentType="image/png"/>
  <Override PartName="/ppt/media/image35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34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38.png" ContentType="image/png"/>
  <Override PartName="/ppt/media/image6.png" ContentType="image/png"/>
  <Override PartName="/ppt/media/image1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notesSlides/_rels/notesSlide48.xml.rels" ContentType="application/vnd.openxmlformats-package.relationships+xml"/>
  <Override PartName="/ppt/notesSlides/notesSlide4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move the slide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05332EAA-CDAB-4FC0-82BD-35CA42CF83B7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Windows Small Business Server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dt" idx="4"/>
          </p:nvPr>
        </p:nvSpPr>
        <p:spPr>
          <a:xfrm>
            <a:off x="3884760" y="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0A02370-F4E9-4876-B9C9-EAF727A3C3CB}" type="datetime1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11/14/2025</a:t>
            </a:fld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fld id="{1F9A57AC-3646-4E7C-89A6-2138130DF3A5}" type="datetime12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09:10 PM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ftr" idx="5"/>
          </p:nvPr>
        </p:nvSpPr>
        <p:spPr>
          <a:xfrm>
            <a:off x="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© 2006 Microsoft Corporation. All rights reserved.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presentation is for informational purposes only. Microsoft makes no warranties, express or implied, in this summary.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A94BFC5-EBB5-4185-B511-C2A702B98CC9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81" name="PlaceHolder 6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" name="Rectangle 13" hidden="1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" name="Rectangle 14" hidden="1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" name="Rectangle 15" hidden="1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Text Box 18" hidden="1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Picture 7" descr=""/>
          <p:cNvPicPr/>
          <p:nvPr/>
        </p:nvPicPr>
        <p:blipFill>
          <a:blip r:embed="rId3">
            <a:lum bright="30000"/>
          </a:blip>
          <a:stretch/>
        </p:blipFill>
        <p:spPr>
          <a:xfrm>
            <a:off x="-25560" y="209520"/>
            <a:ext cx="12216960" cy="57589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6" name="Rectangle 4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>
                  <a:alpha val="75000"/>
                </a:srgbClr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00">
                  <a:alpha val="75000"/>
                </a:srgbClr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>
              <a:alpha val="75000"/>
            </a:srgb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7960" y="1717560"/>
            <a:ext cx="10362960" cy="14695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0" name="Picture 1" descr=""/>
          <p:cNvPicPr/>
          <p:nvPr/>
        </p:nvPicPr>
        <p:blipFill>
          <a:blip r:embed="rId4"/>
          <a:stretch/>
        </p:blipFill>
        <p:spPr>
          <a:xfrm>
            <a:off x="690480" y="519840"/>
            <a:ext cx="3034800" cy="961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Fourth Outline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Sixth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Seventh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0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1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2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10760" cy="11617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5160" cy="5852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64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10760" cy="469080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 defTabSz="76032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8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79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80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4840" cy="5662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4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icon to add picture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4840" cy="80460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 defTabSz="76032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5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 vert="eaVer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0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1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2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915400" y="233280"/>
            <a:ext cx="2869920" cy="5557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 vert="eaVer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04920" y="233280"/>
            <a:ext cx="8407080" cy="5557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 vert="eaVer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7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8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9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4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5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6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1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2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3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04920" y="917640"/>
            <a:ext cx="563832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146640" y="917640"/>
            <a:ext cx="563832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49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50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51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59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60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61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3"/>
          <p:cNvSpPr/>
          <p:nvPr/>
        </p:nvSpPr>
        <p:spPr>
          <a:xfrm>
            <a:off x="0" y="738000"/>
            <a:ext cx="1215792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65" name="Rectangle 13"/>
          <p:cNvSpPr/>
          <p:nvPr/>
        </p:nvSpPr>
        <p:spPr>
          <a:xfrm>
            <a:off x="0" y="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66" name="Rectangle 14"/>
          <p:cNvSpPr/>
          <p:nvPr/>
        </p:nvSpPr>
        <p:spPr>
          <a:xfrm>
            <a:off x="0" y="5969160"/>
            <a:ext cx="1219176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67" name="Rectangle 15"/>
          <p:cNvSpPr/>
          <p:nvPr/>
        </p:nvSpPr>
        <p:spPr>
          <a:xfrm>
            <a:off x="0" y="6172200"/>
            <a:ext cx="12191760" cy="685440"/>
          </a:xfrm>
          <a:prstGeom prst="rect">
            <a:avLst/>
          </a:prstGeom>
          <a:solidFill>
            <a:srgbClr val="ffcc00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 Box 18">
            <a:hlinkClick r:id="rId2"/>
          </p:cNvPr>
          <p:cNvSpPr/>
          <p:nvPr/>
        </p:nvSpPr>
        <p:spPr>
          <a:xfrm>
            <a:off x="177840" y="6367320"/>
            <a:ext cx="343548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4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4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hyperlink" Target="http://www.sundaybizsys.com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7960" y="1717560"/>
            <a:ext cx="10362960" cy="14695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SBS Inspection Database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507960" y="3301920"/>
            <a:ext cx="8330760" cy="6091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Features, Benefits, Set-up and Use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3" name="Picture 4" descr=""/>
          <p:cNvPicPr/>
          <p:nvPr/>
        </p:nvPicPr>
        <p:blipFill>
          <a:blip r:embed="rId1"/>
          <a:stretch/>
        </p:blipFill>
        <p:spPr>
          <a:xfrm>
            <a:off x="6607080" y="2610720"/>
            <a:ext cx="5090400" cy="21369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Content Placeholder 15" descr=""/>
          <p:cNvPicPr/>
          <p:nvPr/>
        </p:nvPicPr>
        <p:blipFill>
          <a:blip r:embed="rId1"/>
          <a:stretch/>
        </p:blipFill>
        <p:spPr>
          <a:xfrm>
            <a:off x="734400" y="917640"/>
            <a:ext cx="1062108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an Inspection Plan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17" name="Rectangle 4"/>
          <p:cNvSpPr/>
          <p:nvPr/>
        </p:nvSpPr>
        <p:spPr>
          <a:xfrm>
            <a:off x="1585080" y="1174320"/>
            <a:ext cx="8399520" cy="151452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18" name="AutoShape 5"/>
          <p:cNvSpPr/>
          <p:nvPr/>
        </p:nvSpPr>
        <p:spPr>
          <a:xfrm>
            <a:off x="8893080" y="131400"/>
            <a:ext cx="2437920" cy="914040"/>
          </a:xfrm>
          <a:prstGeom prst="wedgeRoundRectCallout">
            <a:avLst>
              <a:gd name="adj1" fmla="val -87498"/>
              <a:gd name="adj2" fmla="val 62153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Inspection Plan header information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AutoShape 5"/>
          <p:cNvSpPr/>
          <p:nvPr/>
        </p:nvSpPr>
        <p:spPr>
          <a:xfrm>
            <a:off x="304920" y="4516200"/>
            <a:ext cx="2018880" cy="914040"/>
          </a:xfrm>
          <a:prstGeom prst="wedgeRoundRectCallout">
            <a:avLst>
              <a:gd name="adj1" fmla="val 3648"/>
              <a:gd name="adj2" fmla="val -14895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Feature to be measured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AutoShape 5"/>
          <p:cNvSpPr/>
          <p:nvPr/>
        </p:nvSpPr>
        <p:spPr>
          <a:xfrm>
            <a:off x="2514600" y="4516200"/>
            <a:ext cx="2018880" cy="914040"/>
          </a:xfrm>
          <a:prstGeom prst="wedgeRoundRectCallout">
            <a:avLst>
              <a:gd name="adj1" fmla="val -17736"/>
              <a:gd name="adj2" fmla="val -146180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Order in which to measure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Rectangle 9"/>
          <p:cNvSpPr/>
          <p:nvPr/>
        </p:nvSpPr>
        <p:spPr>
          <a:xfrm>
            <a:off x="3524400" y="2946240"/>
            <a:ext cx="4704840" cy="81252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22" name="AutoShape 5"/>
          <p:cNvSpPr/>
          <p:nvPr/>
        </p:nvSpPr>
        <p:spPr>
          <a:xfrm>
            <a:off x="5086440" y="4516200"/>
            <a:ext cx="2018880" cy="1033560"/>
          </a:xfrm>
          <a:prstGeom prst="wedgeRoundRectCallout">
            <a:avLst>
              <a:gd name="adj1" fmla="val -14591"/>
              <a:gd name="adj2" fmla="val -12529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Measurement Limits (acceptance Criteria)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AutoShape 5"/>
          <p:cNvSpPr/>
          <p:nvPr/>
        </p:nvSpPr>
        <p:spPr>
          <a:xfrm>
            <a:off x="7296120" y="4516200"/>
            <a:ext cx="2190240" cy="1033560"/>
          </a:xfrm>
          <a:prstGeom prst="wedgeRoundRectCallout">
            <a:avLst>
              <a:gd name="adj1" fmla="val 9177"/>
              <a:gd name="adj2" fmla="val -13143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Apply Limits / generate warning messages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AutoShape 5"/>
          <p:cNvSpPr/>
          <p:nvPr/>
        </p:nvSpPr>
        <p:spPr>
          <a:xfrm>
            <a:off x="9696600" y="4516200"/>
            <a:ext cx="2190240" cy="1033560"/>
          </a:xfrm>
          <a:prstGeom prst="wedgeRoundRectCallout">
            <a:avLst>
              <a:gd name="adj1" fmla="val -47055"/>
              <a:gd name="adj2" fmla="val -13143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Display control chart after data entry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Plan Detail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graphicFrame>
        <p:nvGraphicFramePr>
          <p:cNvPr id="126" name="Table 2"/>
          <p:cNvGraphicFramePr/>
          <p:nvPr/>
        </p:nvGraphicFramePr>
        <p:xfrm>
          <a:off x="1261080" y="869400"/>
          <a:ext cx="9495360" cy="5385600"/>
        </p:xfrm>
        <a:graphic>
          <a:graphicData uri="http://schemas.openxmlformats.org/drawingml/2006/table">
            <a:tbl>
              <a:tblPr/>
              <a:tblGrid>
                <a:gridCol w="1913760"/>
                <a:gridCol w="75816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4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ahoma"/>
                        </a:rPr>
                        <a:t>Term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4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ahoma"/>
                        </a:rPr>
                        <a:t>Definition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Parameter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A brief description of the feature or call-out to be measured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Sort Order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The order in which the inspection parameters will be listed in the data collection form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Lower Valid Limit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A value less than the lower valid limit will not be allowed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(Prevents data entry errors)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Upper Valid Limit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A value greater than the upper valid limit will not be allowed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(Prevents data entry errors)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LSL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Lower specification limit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USL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Upper specification limit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LCL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Lower control limit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UCL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Upper control limit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Apply SPC?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Wingdings 2"/>
                        </a:rPr>
                        <a:t></a:t>
                      </a: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 Will apply control and specification limits to data entry and will automatically produce reject Warnings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Wingdings"/>
                        </a:rPr>
                        <a:t></a:t>
                      </a: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 (Unchecked) will not apply control and specification limits. No warnings will be generated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Display SPC chart?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Wingdings 2"/>
                        </a:rPr>
                        <a:t></a:t>
                      </a: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 Will display a simple control chart after each entry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Wingdings"/>
                        </a:rPr>
                        <a:t></a:t>
                      </a: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ahoma"/>
                        </a:rPr>
                        <a:t> (Unchecked) will not display a control chart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6" descr=""/>
          <p:cNvPicPr/>
          <p:nvPr/>
        </p:nvPicPr>
        <p:blipFill>
          <a:blip r:embed="rId1"/>
          <a:stretch/>
        </p:blipFill>
        <p:spPr>
          <a:xfrm>
            <a:off x="1722240" y="2162160"/>
            <a:ext cx="7968240" cy="3778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Associate an Inspection Plan to a Part Number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Each Part number may have one or more Inspection plans associated to it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plans will automatically populate the data collection subform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Parts may be edited in the Main Menu set-up form or from the Inspection Plan Set-up form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30" name="Rectangle 5"/>
          <p:cNvSpPr/>
          <p:nvPr/>
        </p:nvSpPr>
        <p:spPr>
          <a:xfrm>
            <a:off x="8919720" y="2677320"/>
            <a:ext cx="770760" cy="3344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Associate an Inspection Plan to a Part Number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32" name="Content Placeholder 3" descr=""/>
          <p:cNvPicPr/>
          <p:nvPr/>
        </p:nvPicPr>
        <p:blipFill>
          <a:blip r:embed="rId1"/>
          <a:stretch/>
        </p:blipFill>
        <p:spPr>
          <a:xfrm>
            <a:off x="2735640" y="2197080"/>
            <a:ext cx="6618600" cy="231408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33" name="AutoShape 5"/>
          <p:cNvSpPr/>
          <p:nvPr/>
        </p:nvSpPr>
        <p:spPr>
          <a:xfrm>
            <a:off x="475200" y="2971800"/>
            <a:ext cx="2018880" cy="914040"/>
          </a:xfrm>
          <a:prstGeom prst="wedgeRoundRectCallout">
            <a:avLst>
              <a:gd name="adj1" fmla="val 74236"/>
              <a:gd name="adj2" fmla="val -7738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expand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AutoShape 5"/>
          <p:cNvSpPr/>
          <p:nvPr/>
        </p:nvSpPr>
        <p:spPr>
          <a:xfrm>
            <a:off x="6669720" y="1869120"/>
            <a:ext cx="2018880" cy="914040"/>
          </a:xfrm>
          <a:prstGeom prst="wedgeRoundRectCallout">
            <a:avLst>
              <a:gd name="adj1" fmla="val -54954"/>
              <a:gd name="adj2" fmla="val 8241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Select existing Inspection Plan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Request an Inspection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Request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Used for scheduling a measurement tool or an entire Lab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 request may be entered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Queue may then be analyzed, prioritized, and scheduled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Requests may be assigned to different measurement equipment or machines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may be built from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Tahoma"/>
              <a:buAutoNum type="arabicPeriod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 inspection plan associated with a part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Tahoma"/>
              <a:buAutoNum type="arabicPeriod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Any existing inspection plan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Tahoma"/>
              <a:buAutoNum type="arabicPeriod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Manually entered inspection parameters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Note that yellow fields are mandatory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39" name="Picture 3" descr=""/>
          <p:cNvPicPr/>
          <p:nvPr/>
        </p:nvPicPr>
        <p:blipFill>
          <a:blip r:embed="rId1"/>
          <a:stretch/>
        </p:blipFill>
        <p:spPr>
          <a:xfrm>
            <a:off x="9180000" y="917640"/>
            <a:ext cx="2605320" cy="26053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6" descr=""/>
          <p:cNvPicPr/>
          <p:nvPr/>
        </p:nvPicPr>
        <p:blipFill>
          <a:blip r:embed="rId1"/>
          <a:stretch/>
        </p:blipFill>
        <p:spPr>
          <a:xfrm>
            <a:off x="1717200" y="874080"/>
            <a:ext cx="8730000" cy="484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Request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42" name="Rectangle 8"/>
          <p:cNvSpPr/>
          <p:nvPr/>
        </p:nvSpPr>
        <p:spPr>
          <a:xfrm>
            <a:off x="1918440" y="1066680"/>
            <a:ext cx="3693240" cy="1272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3" name="AutoShape 5"/>
          <p:cNvSpPr/>
          <p:nvPr/>
        </p:nvSpPr>
        <p:spPr>
          <a:xfrm>
            <a:off x="1999080" y="2774520"/>
            <a:ext cx="2052720" cy="914040"/>
          </a:xfrm>
          <a:prstGeom prst="wedgeRoundRectCallout">
            <a:avLst>
              <a:gd name="adj1" fmla="val 35642"/>
              <a:gd name="adj2" fmla="val -95690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Inspection Request header information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Rectangle 10"/>
          <p:cNvSpPr/>
          <p:nvPr/>
        </p:nvSpPr>
        <p:spPr>
          <a:xfrm>
            <a:off x="5612040" y="1066680"/>
            <a:ext cx="1927080" cy="1272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5" name="AutoShape 5"/>
          <p:cNvSpPr/>
          <p:nvPr/>
        </p:nvSpPr>
        <p:spPr>
          <a:xfrm>
            <a:off x="4581000" y="2774520"/>
            <a:ext cx="2294640" cy="914040"/>
          </a:xfrm>
          <a:prstGeom prst="wedgeRoundRectCallout">
            <a:avLst>
              <a:gd name="adj1" fmla="val 19215"/>
              <a:gd name="adj2" fmla="val -9470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Supplier, Work Order and part Information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Rectangle 12"/>
          <p:cNvSpPr/>
          <p:nvPr/>
        </p:nvSpPr>
        <p:spPr>
          <a:xfrm>
            <a:off x="7539480" y="1066680"/>
            <a:ext cx="2088360" cy="1272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7" name="AutoShape 5"/>
          <p:cNvSpPr/>
          <p:nvPr/>
        </p:nvSpPr>
        <p:spPr>
          <a:xfrm>
            <a:off x="7082280" y="2774520"/>
            <a:ext cx="2294640" cy="914040"/>
          </a:xfrm>
          <a:prstGeom prst="wedgeRoundRectCallout">
            <a:avLst>
              <a:gd name="adj1" fmla="val 19215"/>
              <a:gd name="adj2" fmla="val -9470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Lot identifiers and Qty to be inspected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Content Placeholder 4" descr=""/>
          <p:cNvPicPr/>
          <p:nvPr/>
        </p:nvPicPr>
        <p:blipFill>
          <a:blip r:embed="rId1"/>
          <a:stretch/>
        </p:blipFill>
        <p:spPr>
          <a:xfrm>
            <a:off x="1683360" y="889560"/>
            <a:ext cx="877932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Request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50" name="Rectangle 12"/>
          <p:cNvSpPr/>
          <p:nvPr/>
        </p:nvSpPr>
        <p:spPr>
          <a:xfrm>
            <a:off x="7731720" y="1730160"/>
            <a:ext cx="1940760" cy="30456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1" name="AutoShape 5"/>
          <p:cNvSpPr/>
          <p:nvPr/>
        </p:nvSpPr>
        <p:spPr>
          <a:xfrm>
            <a:off x="3128760" y="2200680"/>
            <a:ext cx="4804560" cy="914040"/>
          </a:xfrm>
          <a:prstGeom prst="wedgeRoundRectCallout">
            <a:avLst>
              <a:gd name="adj1" fmla="val 30222"/>
              <a:gd name="adj2" fmla="val -8588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 System will automatically write the data collection plan if a test plan is associated with the part #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Rectangle 14"/>
          <p:cNvSpPr/>
          <p:nvPr/>
        </p:nvSpPr>
        <p:spPr>
          <a:xfrm>
            <a:off x="5728320" y="1613520"/>
            <a:ext cx="1810440" cy="23256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ontent Placeholder 4" descr=""/>
          <p:cNvPicPr/>
          <p:nvPr/>
        </p:nvPicPr>
        <p:blipFill>
          <a:blip r:embed="rId1"/>
          <a:stretch/>
        </p:blipFill>
        <p:spPr>
          <a:xfrm>
            <a:off x="1655280" y="889560"/>
            <a:ext cx="877932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Request – add additional data collection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55" name="Rectangle 14"/>
          <p:cNvSpPr/>
          <p:nvPr/>
        </p:nvSpPr>
        <p:spPr>
          <a:xfrm>
            <a:off x="5056200" y="2832840"/>
            <a:ext cx="4392360" cy="23256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6" name="AutoShape 5"/>
          <p:cNvSpPr/>
          <p:nvPr/>
        </p:nvSpPr>
        <p:spPr>
          <a:xfrm>
            <a:off x="7099920" y="1440360"/>
            <a:ext cx="2052720" cy="914040"/>
          </a:xfrm>
          <a:prstGeom prst="wedgeRoundRectCallout">
            <a:avLst>
              <a:gd name="adj1" fmla="val 43939"/>
              <a:gd name="adj2" fmla="val 11019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Select an Inspection Plan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AutoShape 5"/>
          <p:cNvSpPr/>
          <p:nvPr/>
        </p:nvSpPr>
        <p:spPr>
          <a:xfrm>
            <a:off x="7494480" y="3792240"/>
            <a:ext cx="2294640" cy="914040"/>
          </a:xfrm>
          <a:prstGeom prst="wedgeRoundRectCallout">
            <a:avLst>
              <a:gd name="adj1" fmla="val 26637"/>
              <a:gd name="adj2" fmla="val -13980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add more data collection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Request – manually specify data collection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59" name="Content Placeholder 6" descr=""/>
          <p:cNvPicPr/>
          <p:nvPr/>
        </p:nvPicPr>
        <p:blipFill>
          <a:blip r:embed="rId1"/>
          <a:stretch/>
        </p:blipFill>
        <p:spPr>
          <a:xfrm>
            <a:off x="1691640" y="917640"/>
            <a:ext cx="870696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60" name="Rectangle 7"/>
          <p:cNvSpPr/>
          <p:nvPr/>
        </p:nvSpPr>
        <p:spPr>
          <a:xfrm>
            <a:off x="1793160" y="3048120"/>
            <a:ext cx="7700040" cy="51192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61" name="AutoShape 5"/>
          <p:cNvSpPr/>
          <p:nvPr/>
        </p:nvSpPr>
        <p:spPr>
          <a:xfrm>
            <a:off x="1793160" y="4236480"/>
            <a:ext cx="2922120" cy="914040"/>
          </a:xfrm>
          <a:prstGeom prst="wedgeRoundRectCallout">
            <a:avLst>
              <a:gd name="adj1" fmla="val 24796"/>
              <a:gd name="adj2" fmla="val -12412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Manually enter data to be collected and any spec. / control limits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Inspection Database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04920" y="81000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 program to manage part / process inspections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Incoming or Receiving Inspections 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281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purchased material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281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party processes (Plating, anodizing, welding, etc.)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In-process inspections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Final product inspections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Real-time SPC charts (</a:t>
            </a:r>
            <a:r>
              <a:rPr b="1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</a:t>
            </a: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tatistical </a:t>
            </a:r>
            <a:r>
              <a:rPr b="1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</a:t>
            </a: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rocess </a:t>
            </a:r>
            <a:r>
              <a:rPr b="1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</a:t>
            </a: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ontrol)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Accept / Reject notices in real time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a detailed inspection data repository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Generate First Article Inspection Reports (FAIR)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Create Inspection or Test Plans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part specific parameters to be measured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Define Acceptance criteria 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 Control Plans linked to Inspection Plans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Request and Schedule Inspections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Great for inspection labs or inspection tools with critical capacity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Collect and analyze data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Rich set of reports for statistical analysis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20"/>
              </a:spcBef>
              <a:buNone/>
            </a:pP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96" name="Picture 3" descr=""/>
          <p:cNvPicPr/>
          <p:nvPr/>
        </p:nvPicPr>
        <p:blipFill>
          <a:blip r:embed="rId1"/>
          <a:stretch/>
        </p:blipFill>
        <p:spPr>
          <a:xfrm>
            <a:off x="8748720" y="2416320"/>
            <a:ext cx="1866240" cy="18759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Content Placeholder 4" descr=""/>
          <p:cNvPicPr/>
          <p:nvPr/>
        </p:nvPicPr>
        <p:blipFill>
          <a:blip r:embed="rId1"/>
          <a:stretch/>
        </p:blipFill>
        <p:spPr>
          <a:xfrm>
            <a:off x="1655280" y="917640"/>
            <a:ext cx="877932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Review inspection request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64" name="AutoShape 5"/>
          <p:cNvSpPr/>
          <p:nvPr/>
        </p:nvSpPr>
        <p:spPr>
          <a:xfrm>
            <a:off x="7871040" y="1566000"/>
            <a:ext cx="2052720" cy="914040"/>
          </a:xfrm>
          <a:prstGeom prst="wedgeRoundRectCallout">
            <a:avLst>
              <a:gd name="adj1" fmla="val 43939"/>
              <a:gd name="adj2" fmla="val 11019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View Inspection Request Report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AutoShape 5"/>
          <p:cNvSpPr/>
          <p:nvPr/>
        </p:nvSpPr>
        <p:spPr>
          <a:xfrm>
            <a:off x="7422840" y="3920400"/>
            <a:ext cx="2052720" cy="914040"/>
          </a:xfrm>
          <a:prstGeom prst="wedgeRoundRectCallout">
            <a:avLst>
              <a:gd name="adj1" fmla="val 56166"/>
              <a:gd name="adj2" fmla="val -11235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Email Inspection Request Report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6" name="Picture 9" descr=""/>
          <p:cNvPicPr/>
          <p:nvPr/>
        </p:nvPicPr>
        <p:blipFill>
          <a:blip r:embed="rId2"/>
          <a:stretch/>
        </p:blipFill>
        <p:spPr>
          <a:xfrm>
            <a:off x="3547800" y="917640"/>
            <a:ext cx="3700080" cy="47862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5" descr=""/>
          <p:cNvPicPr/>
          <p:nvPr/>
        </p:nvPicPr>
        <p:blipFill>
          <a:blip r:embed="rId1"/>
          <a:stretch/>
        </p:blipFill>
        <p:spPr>
          <a:xfrm>
            <a:off x="2685600" y="1327680"/>
            <a:ext cx="6094800" cy="5020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Schedule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Requests may be scheduled and reviewed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70" name="Content Placeholder 3" descr=""/>
          <p:cNvPicPr/>
          <p:nvPr/>
        </p:nvPicPr>
        <p:blipFill>
          <a:blip r:embed="rId2"/>
          <a:stretch/>
        </p:blipFill>
        <p:spPr>
          <a:xfrm>
            <a:off x="304920" y="1956240"/>
            <a:ext cx="11480400" cy="2795760"/>
          </a:xfrm>
          <a:prstGeom prst="rect">
            <a:avLst/>
          </a:prstGeom>
          <a:noFill/>
          <a:ln w="12700">
            <a:noFill/>
          </a:ln>
        </p:spPr>
      </p:pic>
    </p:spTree>
  </p:cSld>
  <p:transition>
    <p:fade/>
  </p:transition>
  <p:timing>
    <p:tnLst>
      <p:par>
        <p:cTn id="148" dur="indefinite" restart="never" nodeType="tmRoot">
          <p:childTnLst>
            <p:seq>
              <p:cTn id="149" dur="indefinite" nodeType="mainSeq">
                <p:childTnLst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Inspect and Collect Data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2" descr=""/>
          <p:cNvPicPr/>
          <p:nvPr/>
        </p:nvPicPr>
        <p:blipFill>
          <a:blip r:embed="rId1"/>
          <a:stretch/>
        </p:blipFill>
        <p:spPr>
          <a:xfrm>
            <a:off x="2724120" y="812520"/>
            <a:ext cx="6296400" cy="518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4" name="Content Placeholder 11" descr=""/>
          <p:cNvPicPr/>
          <p:nvPr/>
        </p:nvPicPr>
        <p:blipFill>
          <a:blip r:embed="rId2"/>
          <a:stretch/>
        </p:blipFill>
        <p:spPr>
          <a:xfrm>
            <a:off x="1758600" y="1006920"/>
            <a:ext cx="813528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 and Collect Data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76" name="Rectangle 4"/>
          <p:cNvSpPr/>
          <p:nvPr/>
        </p:nvSpPr>
        <p:spPr>
          <a:xfrm>
            <a:off x="1919880" y="1054800"/>
            <a:ext cx="5887800" cy="13802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77" name="AutoShape 5"/>
          <p:cNvSpPr/>
          <p:nvPr/>
        </p:nvSpPr>
        <p:spPr>
          <a:xfrm>
            <a:off x="1649520" y="2773800"/>
            <a:ext cx="1987560" cy="770760"/>
          </a:xfrm>
          <a:prstGeom prst="wedgeRoundRectCallout">
            <a:avLst>
              <a:gd name="adj1" fmla="val 35642"/>
              <a:gd name="adj2" fmla="val -95690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Inspection details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Rectangle 7"/>
          <p:cNvSpPr/>
          <p:nvPr/>
        </p:nvSpPr>
        <p:spPr>
          <a:xfrm>
            <a:off x="8205120" y="1458720"/>
            <a:ext cx="815400" cy="146988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79" name="AutoShape 5"/>
          <p:cNvSpPr/>
          <p:nvPr/>
        </p:nvSpPr>
        <p:spPr>
          <a:xfrm>
            <a:off x="5430960" y="2928960"/>
            <a:ext cx="2346120" cy="954360"/>
          </a:xfrm>
          <a:prstGeom prst="wedgeRoundRectCallout">
            <a:avLst>
              <a:gd name="adj1" fmla="val 67351"/>
              <a:gd name="adj2" fmla="val -8066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Inspection Status buttons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Rectangle 9"/>
          <p:cNvSpPr/>
          <p:nvPr/>
        </p:nvSpPr>
        <p:spPr>
          <a:xfrm>
            <a:off x="9216360" y="1371600"/>
            <a:ext cx="727200" cy="9590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1" name="AutoShape 5"/>
          <p:cNvSpPr/>
          <p:nvPr/>
        </p:nvSpPr>
        <p:spPr>
          <a:xfrm>
            <a:off x="8478720" y="3128400"/>
            <a:ext cx="1352160" cy="770760"/>
          </a:xfrm>
          <a:prstGeom prst="wedgeRoundRectCallout">
            <a:avLst>
              <a:gd name="adj1" fmla="val 38293"/>
              <a:gd name="adj2" fmla="val -16429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Form filters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56" dur="indefinite" restart="never" nodeType="tmRoot">
          <p:childTnLst>
            <p:seq>
              <p:cTn id="157" dur="indefinite" nodeType="mainSeq">
                <p:childTnLst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7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8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Content Placeholder 4" descr=""/>
          <p:cNvPicPr/>
          <p:nvPr/>
        </p:nvPicPr>
        <p:blipFill>
          <a:blip r:embed="rId1"/>
          <a:stretch/>
        </p:blipFill>
        <p:spPr>
          <a:xfrm>
            <a:off x="1977120" y="917640"/>
            <a:ext cx="813528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 and Collect Data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84" name="Rectangle 13"/>
          <p:cNvSpPr/>
          <p:nvPr/>
        </p:nvSpPr>
        <p:spPr>
          <a:xfrm>
            <a:off x="4829040" y="3604680"/>
            <a:ext cx="398520" cy="1281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5" name="AutoShape 5"/>
          <p:cNvSpPr/>
          <p:nvPr/>
        </p:nvSpPr>
        <p:spPr>
          <a:xfrm>
            <a:off x="2403000" y="4409280"/>
            <a:ext cx="2000520" cy="954360"/>
          </a:xfrm>
          <a:prstGeom prst="wedgeRoundRectCallout">
            <a:avLst>
              <a:gd name="adj1" fmla="val 67351"/>
              <a:gd name="adj2" fmla="val -8066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measurement values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Display SPC control charts automatically (if configured)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87" name="Content Placeholder 3" descr=""/>
          <p:cNvPicPr/>
          <p:nvPr/>
        </p:nvPicPr>
        <p:blipFill>
          <a:blip r:embed="rId1"/>
          <a:stretch/>
        </p:blipFill>
        <p:spPr>
          <a:xfrm>
            <a:off x="2891160" y="917640"/>
            <a:ext cx="6307920" cy="4873320"/>
          </a:xfrm>
          <a:prstGeom prst="rect">
            <a:avLst/>
          </a:prstGeom>
          <a:noFill/>
          <a:ln w="12700">
            <a:noFill/>
          </a:ln>
        </p:spPr>
      </p:pic>
    </p:spTree>
  </p:cSld>
  <p:transition>
    <p:fad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 and Collect Data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89" name="Content Placeholder 12" descr=""/>
          <p:cNvPicPr/>
          <p:nvPr/>
        </p:nvPicPr>
        <p:blipFill>
          <a:blip r:embed="rId1"/>
          <a:stretch/>
        </p:blipFill>
        <p:spPr>
          <a:xfrm>
            <a:off x="1945800" y="917640"/>
            <a:ext cx="819864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90" name="AutoShape 5"/>
          <p:cNvSpPr/>
          <p:nvPr/>
        </p:nvSpPr>
        <p:spPr>
          <a:xfrm>
            <a:off x="4401720" y="1360080"/>
            <a:ext cx="2780640" cy="954360"/>
          </a:xfrm>
          <a:prstGeom prst="wedgeRoundRectCallout">
            <a:avLst>
              <a:gd name="adj1" fmla="val 97869"/>
              <a:gd name="adj2" fmla="val 5454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</a:t>
            </a:r>
            <a:r>
              <a:rPr b="0" i="1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complete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 for finish the inspection and Accept the results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AutoShape 5"/>
          <p:cNvSpPr/>
          <p:nvPr/>
        </p:nvSpPr>
        <p:spPr>
          <a:xfrm>
            <a:off x="4724280" y="3861000"/>
            <a:ext cx="3524760" cy="954360"/>
          </a:xfrm>
          <a:prstGeom prst="wedgeRoundRectCallout">
            <a:avLst>
              <a:gd name="adj1" fmla="val 62412"/>
              <a:gd name="adj2" fmla="val -17362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</a:t>
            </a:r>
            <a:r>
              <a:rPr b="0" i="1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Approve</a:t>
            </a: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 to enter your electronic signature to approve and lock the inspection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02" dur="indefinite" restart="never" nodeType="tmRoot">
          <p:childTnLst>
            <p:seq>
              <p:cTn id="203" dur="indefinite" nodeType="mainSeq">
                <p:childTnLst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 and Collect Data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93" name="Content Placeholder 12" descr=""/>
          <p:cNvPicPr/>
          <p:nvPr/>
        </p:nvPicPr>
        <p:blipFill>
          <a:blip r:embed="rId1"/>
          <a:stretch/>
        </p:blipFill>
        <p:spPr>
          <a:xfrm>
            <a:off x="1945800" y="917640"/>
            <a:ext cx="819864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94" name="AutoShape 5"/>
          <p:cNvSpPr/>
          <p:nvPr/>
        </p:nvSpPr>
        <p:spPr>
          <a:xfrm>
            <a:off x="5979600" y="1599840"/>
            <a:ext cx="2278800" cy="759240"/>
          </a:xfrm>
          <a:prstGeom prst="wedgeRoundRectCallout">
            <a:avLst>
              <a:gd name="adj1" fmla="val 103769"/>
              <a:gd name="adj2" fmla="val 161472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View this Inspection Report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AutoShape 5"/>
          <p:cNvSpPr/>
          <p:nvPr/>
        </p:nvSpPr>
        <p:spPr>
          <a:xfrm>
            <a:off x="5871960" y="2935800"/>
            <a:ext cx="2278800" cy="759240"/>
          </a:xfrm>
          <a:prstGeom prst="wedgeRoundRectCallout">
            <a:avLst>
              <a:gd name="adj1" fmla="val 107309"/>
              <a:gd name="adj2" fmla="val 2020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email this Inspection Report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AutoShape 5"/>
          <p:cNvSpPr/>
          <p:nvPr/>
        </p:nvSpPr>
        <p:spPr>
          <a:xfrm>
            <a:off x="5871960" y="3983760"/>
            <a:ext cx="2278800" cy="759240"/>
          </a:xfrm>
          <a:prstGeom prst="wedgeRoundRectCallout">
            <a:avLst>
              <a:gd name="adj1" fmla="val 106522"/>
              <a:gd name="adj2" fmla="val -8363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View Detailed SPC reports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AutoShape 5"/>
          <p:cNvSpPr/>
          <p:nvPr/>
        </p:nvSpPr>
        <p:spPr>
          <a:xfrm>
            <a:off x="7011360" y="4848840"/>
            <a:ext cx="2278800" cy="759240"/>
          </a:xfrm>
          <a:prstGeom prst="wedgeRoundRectCallout">
            <a:avLst>
              <a:gd name="adj1" fmla="val 60895"/>
              <a:gd name="adj2" fmla="val -16741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View general inspection reports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14" dur="indefinite" restart="never" nodeType="tmRoot">
          <p:childTnLst>
            <p:seq>
              <p:cTn id="215" dur="indefinite" nodeType="mainSeq">
                <p:childTnLst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3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Generate Inspection Reports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00" name="Picture 5" descr=""/>
          <p:cNvPicPr/>
          <p:nvPr/>
        </p:nvPicPr>
        <p:blipFill>
          <a:blip r:embed="rId1"/>
          <a:stretch/>
        </p:blipFill>
        <p:spPr>
          <a:xfrm>
            <a:off x="1224720" y="1028880"/>
            <a:ext cx="9742320" cy="47995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Example of failed inspection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02" name="Content Placeholder 5" descr=""/>
          <p:cNvPicPr/>
          <p:nvPr/>
        </p:nvPicPr>
        <p:blipFill>
          <a:blip r:embed="rId1"/>
          <a:stretch/>
        </p:blipFill>
        <p:spPr>
          <a:xfrm>
            <a:off x="2039760" y="917640"/>
            <a:ext cx="801036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03" name="AutoShape 5"/>
          <p:cNvSpPr/>
          <p:nvPr/>
        </p:nvSpPr>
        <p:spPr>
          <a:xfrm>
            <a:off x="6510600" y="3748680"/>
            <a:ext cx="2278800" cy="759240"/>
          </a:xfrm>
          <a:prstGeom prst="wedgeRoundRectCallout">
            <a:avLst>
              <a:gd name="adj1" fmla="val -68119"/>
              <a:gd name="adj2" fmla="val -10166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a defect type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4" name="Picture 8" descr=""/>
          <p:cNvPicPr/>
          <p:nvPr/>
        </p:nvPicPr>
        <p:blipFill>
          <a:blip r:embed="rId2"/>
          <a:stretch/>
        </p:blipFill>
        <p:spPr>
          <a:xfrm>
            <a:off x="3384000" y="1321200"/>
            <a:ext cx="3999600" cy="1628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5" name="Rectangle 9"/>
          <p:cNvSpPr/>
          <p:nvPr/>
        </p:nvSpPr>
        <p:spPr>
          <a:xfrm>
            <a:off x="4446360" y="3048120"/>
            <a:ext cx="887040" cy="38052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236" dur="indefinite" restart="never" nodeType="tmRoot">
          <p:childTnLst>
            <p:seq>
              <p:cTn id="237" dur="indefinite" nodeType="mainSeq">
                <p:childTnLst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4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Features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Test plans ensure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Provide clear Acceptance criteria for each part or assembly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Inspections are performed uniformly and consistently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plans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Collection options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 data collection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Automated Accept / Reject messages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Collection with SPC limits applied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Automated Accept / Reject messages for Spec or Control limit violations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Collection with SPC Charts displayed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Automated Accept / Reject messages for Spec or Control limit violations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SPC Charts displayed after each entry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Secure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 entry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Grant privileges to limit access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Example:  Failed Inspection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08" name="Picture 2" descr=""/>
          <p:cNvPicPr/>
          <p:nvPr/>
        </p:nvPicPr>
        <p:blipFill>
          <a:blip r:embed="rId1"/>
          <a:stretch/>
        </p:blipFill>
        <p:spPr>
          <a:xfrm>
            <a:off x="2358000" y="1552680"/>
            <a:ext cx="7475760" cy="375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9" name="Picture 3" descr=""/>
          <p:cNvPicPr/>
          <p:nvPr/>
        </p:nvPicPr>
        <p:blipFill>
          <a:blip r:embed="rId2"/>
          <a:stretch/>
        </p:blipFill>
        <p:spPr>
          <a:xfrm>
            <a:off x="2358000" y="907560"/>
            <a:ext cx="7000920" cy="5409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0" name="AutoShape 5"/>
          <p:cNvSpPr/>
          <p:nvPr/>
        </p:nvSpPr>
        <p:spPr>
          <a:xfrm>
            <a:off x="6177960" y="4610880"/>
            <a:ext cx="2278800" cy="759240"/>
          </a:xfrm>
          <a:prstGeom prst="wedgeRoundRectCallout">
            <a:avLst>
              <a:gd name="adj1" fmla="val 51456"/>
              <a:gd name="adj2" fmla="val -19252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Upper Control Limit violation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49" dur="indefinite" restart="never" nodeType="tmRoot">
          <p:childTnLst>
            <p:seq>
              <p:cTn id="250" dur="indefinite" nodeType="mainSeq">
                <p:childTnLst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6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914400" y="222552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Control Plans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Build detailed Control Plans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Link plan items to Inspection Plans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Plans – General Information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14" name="Content Placeholder 6" descr=""/>
          <p:cNvPicPr/>
          <p:nvPr/>
        </p:nvPicPr>
        <p:blipFill>
          <a:blip r:embed="rId1"/>
          <a:stretch/>
        </p:blipFill>
        <p:spPr>
          <a:xfrm>
            <a:off x="2264040" y="917640"/>
            <a:ext cx="756216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15" name="Rectangle 7"/>
          <p:cNvSpPr/>
          <p:nvPr/>
        </p:nvSpPr>
        <p:spPr>
          <a:xfrm>
            <a:off x="2680200" y="1689840"/>
            <a:ext cx="5404680" cy="13802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6" name="Rectangle 8"/>
          <p:cNvSpPr/>
          <p:nvPr/>
        </p:nvSpPr>
        <p:spPr>
          <a:xfrm>
            <a:off x="2438640" y="3080160"/>
            <a:ext cx="7311240" cy="13802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7" name="Rectangle 9"/>
          <p:cNvSpPr/>
          <p:nvPr/>
        </p:nvSpPr>
        <p:spPr>
          <a:xfrm>
            <a:off x="8306640" y="1617120"/>
            <a:ext cx="704520" cy="822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8" name="AutoShape 5"/>
          <p:cNvSpPr/>
          <p:nvPr/>
        </p:nvSpPr>
        <p:spPr>
          <a:xfrm>
            <a:off x="7390800" y="5100840"/>
            <a:ext cx="2278800" cy="759240"/>
          </a:xfrm>
          <a:prstGeom prst="wedgeRoundRectCallout">
            <a:avLst>
              <a:gd name="adj1" fmla="val -78618"/>
              <a:gd name="adj2" fmla="val -13171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Part / Process Details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AutoShape 5"/>
          <p:cNvSpPr/>
          <p:nvPr/>
        </p:nvSpPr>
        <p:spPr>
          <a:xfrm>
            <a:off x="9362160" y="884160"/>
            <a:ext cx="1725840" cy="568800"/>
          </a:xfrm>
          <a:prstGeom prst="wedgeRoundRectCallout">
            <a:avLst>
              <a:gd name="adj1" fmla="val -78927"/>
              <a:gd name="adj2" fmla="val 12384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Display Filters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AutoShape 5"/>
          <p:cNvSpPr/>
          <p:nvPr/>
        </p:nvSpPr>
        <p:spPr>
          <a:xfrm>
            <a:off x="3534120" y="496800"/>
            <a:ext cx="2278800" cy="759240"/>
          </a:xfrm>
          <a:prstGeom prst="wedgeRoundRectCallout">
            <a:avLst>
              <a:gd name="adj1" fmla="val 24006"/>
              <a:gd name="adj2" fmla="val 10520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General information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62" dur="indefinite" restart="never" nodeType="tmRoot">
          <p:childTnLst>
            <p:seq>
              <p:cTn id="263" dur="indefinite" nodeType="mainSeq">
                <p:childTnLst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8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9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Plans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22" name="Content Placeholder 3" descr=""/>
          <p:cNvPicPr/>
          <p:nvPr/>
        </p:nvPicPr>
        <p:blipFill>
          <a:blip r:embed="rId1"/>
          <a:stretch/>
        </p:blipFill>
        <p:spPr>
          <a:xfrm>
            <a:off x="2224800" y="917640"/>
            <a:ext cx="764028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23" name="Rectangle 4"/>
          <p:cNvSpPr/>
          <p:nvPr/>
        </p:nvSpPr>
        <p:spPr>
          <a:xfrm>
            <a:off x="8364240" y="3166560"/>
            <a:ext cx="1500840" cy="12798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24" name="AutoShape 5"/>
          <p:cNvSpPr/>
          <p:nvPr/>
        </p:nvSpPr>
        <p:spPr>
          <a:xfrm>
            <a:off x="7169760" y="1203120"/>
            <a:ext cx="2796840" cy="1100160"/>
          </a:xfrm>
          <a:prstGeom prst="wedgeRoundRectCallout">
            <a:avLst>
              <a:gd name="adj1" fmla="val 17768"/>
              <a:gd name="adj2" fmla="val 12734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Link Control Plan detail to Inspection Plan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or Inspection Plan Line Items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291" dur="indefinite" restart="never" nodeType="tmRoot">
          <p:childTnLst>
            <p:seq>
              <p:cTn id="292" dur="indefinite" nodeType="mainSeq">
                <p:childTnLst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Plans – Contacts and Approvals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26" name="Content Placeholder 9" descr=""/>
          <p:cNvPicPr/>
          <p:nvPr/>
        </p:nvPicPr>
        <p:blipFill>
          <a:blip r:embed="rId1"/>
          <a:stretch/>
        </p:blipFill>
        <p:spPr>
          <a:xfrm>
            <a:off x="2512440" y="917640"/>
            <a:ext cx="7065360" cy="4873320"/>
          </a:xfrm>
          <a:prstGeom prst="rect">
            <a:avLst/>
          </a:prstGeom>
          <a:noFill/>
          <a:ln w="12700">
            <a:noFill/>
          </a:ln>
        </p:spPr>
      </p:pic>
    </p:spTree>
  </p:cSld>
  <p:transition>
    <p:fade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Reports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4" descr=""/>
          <p:cNvPicPr/>
          <p:nvPr/>
        </p:nvPicPr>
        <p:blipFill>
          <a:blip r:embed="rId1"/>
          <a:stretch/>
        </p:blipFill>
        <p:spPr>
          <a:xfrm>
            <a:off x="2585160" y="739800"/>
            <a:ext cx="6527880" cy="537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Configurable Inspection Reports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32" name="Picture 8" descr=""/>
          <p:cNvPicPr/>
          <p:nvPr/>
        </p:nvPicPr>
        <p:blipFill>
          <a:blip r:embed="rId2"/>
          <a:stretch/>
        </p:blipFill>
        <p:spPr>
          <a:xfrm>
            <a:off x="2734200" y="2229120"/>
            <a:ext cx="6723360" cy="23997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302" dur="indefinite" restart="never" nodeType="tmRoot">
          <p:childTnLst>
            <p:seq>
              <p:cTn id="303" dur="indefinite" nodeType="mainSeq">
                <p:childTnLst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914400" y="222552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Set-Up and Configuration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Build drop-down lists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 configuration parameters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General Set-up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36" name="Content Placeholder 4" descr=""/>
          <p:cNvPicPr/>
          <p:nvPr/>
        </p:nvPicPr>
        <p:blipFill>
          <a:blip r:embed="rId1"/>
          <a:stretch/>
        </p:blipFill>
        <p:spPr>
          <a:xfrm>
            <a:off x="3087360" y="917640"/>
            <a:ext cx="5915520" cy="4873320"/>
          </a:xfrm>
          <a:prstGeom prst="rect">
            <a:avLst/>
          </a:prstGeom>
          <a:noFill/>
          <a:ln w="12700">
            <a:noFill/>
          </a:ln>
        </p:spPr>
      </p:pic>
    </p:spTree>
  </p:cSld>
  <p:transition>
    <p:fade/>
  </p:transition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- Assets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38" name="Picture 8" descr=""/>
          <p:cNvPicPr/>
          <p:nvPr/>
        </p:nvPicPr>
        <p:blipFill>
          <a:blip r:embed="rId1"/>
          <a:stretch/>
        </p:blipFill>
        <p:spPr>
          <a:xfrm>
            <a:off x="1948320" y="856800"/>
            <a:ext cx="8078040" cy="5286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9" name="AutoShape 5"/>
          <p:cNvSpPr/>
          <p:nvPr/>
        </p:nvSpPr>
        <p:spPr>
          <a:xfrm>
            <a:off x="304920" y="2656440"/>
            <a:ext cx="3236760" cy="942840"/>
          </a:xfrm>
          <a:prstGeom prst="wedgeRoundRectCallout">
            <a:avLst>
              <a:gd name="adj1" fmla="val 48441"/>
              <a:gd name="adj2" fmla="val -113071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Serial# for “Machine that Produced Part”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on inspection form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AutoShape 5"/>
          <p:cNvSpPr/>
          <p:nvPr/>
        </p:nvSpPr>
        <p:spPr>
          <a:xfrm>
            <a:off x="8306280" y="4609080"/>
            <a:ext cx="3638160" cy="1533600"/>
          </a:xfrm>
          <a:prstGeom prst="wedgeRoundRectCallout">
            <a:avLst>
              <a:gd name="adj1" fmla="val -51763"/>
              <a:gd name="adj2" fmla="val -83947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Enter Serial# for “Assigned to Machine” on inspection form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Category must be “Meas. &amp; Test Equipment”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Rectangle 11"/>
          <p:cNvSpPr/>
          <p:nvPr/>
        </p:nvSpPr>
        <p:spPr>
          <a:xfrm>
            <a:off x="2428920" y="1833480"/>
            <a:ext cx="6252840" cy="2066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42" name="Rectangle 12"/>
          <p:cNvSpPr/>
          <p:nvPr/>
        </p:nvSpPr>
        <p:spPr>
          <a:xfrm>
            <a:off x="2282760" y="3872880"/>
            <a:ext cx="6252840" cy="20664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312" dur="indefinite" restart="never" nodeType="tmRoot">
          <p:childTnLst>
            <p:seq>
              <p:cTn id="313" dur="indefinite" nodeType="mainSeq">
                <p:childTnLst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Benefits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Real time control of inspection results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inspection data to drive process / process improvement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Ensure compliance to customer requirements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Improve inspection efficiency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Improve product traceability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Eliminate mistakes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Secure data repository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- Assets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1948320" y="709920"/>
            <a:ext cx="8294760" cy="543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5" name="Picture 4" descr=""/>
          <p:cNvPicPr/>
          <p:nvPr/>
        </p:nvPicPr>
        <p:blipFill>
          <a:blip r:embed="rId2"/>
          <a:stretch/>
        </p:blipFill>
        <p:spPr>
          <a:xfrm>
            <a:off x="1953000" y="690840"/>
            <a:ext cx="8285400" cy="5475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6" name="Picture 5" descr=""/>
          <p:cNvPicPr/>
          <p:nvPr/>
        </p:nvPicPr>
        <p:blipFill>
          <a:blip r:embed="rId3"/>
          <a:stretch/>
        </p:blipFill>
        <p:spPr>
          <a:xfrm>
            <a:off x="1902240" y="685800"/>
            <a:ext cx="8285400" cy="543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7" name="Picture 6" descr=""/>
          <p:cNvPicPr/>
          <p:nvPr/>
        </p:nvPicPr>
        <p:blipFill>
          <a:blip r:embed="rId4"/>
          <a:stretch/>
        </p:blipFill>
        <p:spPr>
          <a:xfrm>
            <a:off x="1924200" y="709920"/>
            <a:ext cx="8266320" cy="54378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332" dur="indefinite" restart="never" nodeType="tmRoot">
          <p:childTnLst>
            <p:seq>
              <p:cTn id="333" dur="indefinite" nodeType="mainSeq">
                <p:childTnLst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Content Placeholder 6" descr=""/>
          <p:cNvPicPr/>
          <p:nvPr/>
        </p:nvPicPr>
        <p:blipFill>
          <a:blip r:embed="rId1"/>
          <a:stretch/>
        </p:blipFill>
        <p:spPr>
          <a:xfrm>
            <a:off x="2343240" y="917640"/>
            <a:ext cx="7403760" cy="487332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- Employees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50" name="AutoShape 5"/>
          <p:cNvSpPr/>
          <p:nvPr/>
        </p:nvSpPr>
        <p:spPr>
          <a:xfrm>
            <a:off x="6224400" y="4591080"/>
            <a:ext cx="2278800" cy="759240"/>
          </a:xfrm>
          <a:prstGeom prst="wedgeRoundRectCallout">
            <a:avLst>
              <a:gd name="adj1" fmla="val -68119"/>
              <a:gd name="adj2" fmla="val -10166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Log in password and Privileges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Rectangle 7"/>
          <p:cNvSpPr/>
          <p:nvPr/>
        </p:nvSpPr>
        <p:spPr>
          <a:xfrm>
            <a:off x="3352680" y="2525040"/>
            <a:ext cx="3146400" cy="164592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  <p:timing>
    <p:tnLst>
      <p:par>
        <p:cTn id="352" dur="indefinite" restart="never" nodeType="tmRoot">
          <p:childTnLst>
            <p:seq>
              <p:cTn id="353" dur="indefinite" nodeType="mainSeq">
                <p:childTnLst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5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53" name="Content Placeholder 3" descr=""/>
          <p:cNvPicPr/>
          <p:nvPr/>
        </p:nvPicPr>
        <p:blipFill>
          <a:blip r:embed="rId1"/>
          <a:stretch/>
        </p:blipFill>
        <p:spPr>
          <a:xfrm>
            <a:off x="2119680" y="917640"/>
            <a:ext cx="7850520" cy="487332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54" name="Picture 4" descr=""/>
          <p:cNvPicPr/>
          <p:nvPr/>
        </p:nvPicPr>
        <p:blipFill>
          <a:blip r:embed="rId2"/>
          <a:stretch/>
        </p:blipFill>
        <p:spPr>
          <a:xfrm>
            <a:off x="1600920" y="671760"/>
            <a:ext cx="8990280" cy="55137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363" dur="indefinite" restart="never" nodeType="tmRoot">
          <p:childTnLst>
            <p:seq>
              <p:cTn id="364" dur="indefinite" nodeType="mainSeq">
                <p:childTnLst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6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Associate an Inspection Plan to a Part Number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56" name="Content Placeholder 3" descr=""/>
          <p:cNvPicPr/>
          <p:nvPr/>
        </p:nvPicPr>
        <p:blipFill>
          <a:blip r:embed="rId1"/>
          <a:stretch/>
        </p:blipFill>
        <p:spPr>
          <a:xfrm>
            <a:off x="2735640" y="2197080"/>
            <a:ext cx="6618600" cy="231408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57" name="AutoShape 5"/>
          <p:cNvSpPr/>
          <p:nvPr/>
        </p:nvSpPr>
        <p:spPr>
          <a:xfrm>
            <a:off x="475200" y="2971800"/>
            <a:ext cx="2018880" cy="914040"/>
          </a:xfrm>
          <a:prstGeom prst="wedgeRoundRectCallout">
            <a:avLst>
              <a:gd name="adj1" fmla="val 74236"/>
              <a:gd name="adj2" fmla="val -7738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Click to expand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8" name="AutoShape 5"/>
          <p:cNvSpPr/>
          <p:nvPr/>
        </p:nvSpPr>
        <p:spPr>
          <a:xfrm>
            <a:off x="6669720" y="1869120"/>
            <a:ext cx="2018880" cy="914040"/>
          </a:xfrm>
          <a:prstGeom prst="wedgeRoundRectCallout">
            <a:avLst>
              <a:gd name="adj1" fmla="val -54954"/>
              <a:gd name="adj2" fmla="val 8241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Select existing Inspection Plan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370" dur="indefinite" restart="never" nodeType="tmRoot">
          <p:childTnLst>
            <p:seq>
              <p:cTn id="371" dur="indefinite" nodeType="mainSeq">
                <p:childTnLst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7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8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260" name="Picture 5" descr=""/>
          <p:cNvPicPr/>
          <p:nvPr/>
        </p:nvPicPr>
        <p:blipFill>
          <a:blip r:embed="rId1"/>
          <a:stretch/>
        </p:blipFill>
        <p:spPr>
          <a:xfrm>
            <a:off x="1800720" y="690840"/>
            <a:ext cx="8894880" cy="5475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1" name="Picture 6" descr=""/>
          <p:cNvPicPr/>
          <p:nvPr/>
        </p:nvPicPr>
        <p:blipFill>
          <a:blip r:embed="rId2"/>
          <a:stretch/>
        </p:blipFill>
        <p:spPr>
          <a:xfrm>
            <a:off x="1800720" y="667080"/>
            <a:ext cx="8942400" cy="5523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2" name="Picture 7" descr=""/>
          <p:cNvPicPr/>
          <p:nvPr/>
        </p:nvPicPr>
        <p:blipFill>
          <a:blip r:embed="rId3"/>
          <a:stretch/>
        </p:blipFill>
        <p:spPr>
          <a:xfrm>
            <a:off x="1800720" y="671760"/>
            <a:ext cx="8904240" cy="551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3" name="AutoShape 5"/>
          <p:cNvSpPr/>
          <p:nvPr/>
        </p:nvSpPr>
        <p:spPr>
          <a:xfrm>
            <a:off x="6248520" y="3429000"/>
            <a:ext cx="2926440" cy="1156680"/>
          </a:xfrm>
          <a:prstGeom prst="wedgeRoundRectCallout">
            <a:avLst>
              <a:gd name="adj1" fmla="val -46074"/>
              <a:gd name="adj2" fmla="val -140563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The SQL version links Nonconformances / CARs to inspection results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382" dur="indefinite" restart="never" nodeType="tmRoot">
          <p:childTnLst>
            <p:seq>
              <p:cTn id="383" dur="indefinite" nodeType="mainSeq">
                <p:childTnLst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8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9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9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Summary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SBS Inspection Database is a cost effective tool to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Collect Data 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Incoming inspection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In-Process inspection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Final Inspection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Generate real time SPC charts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Manage your Control Plan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performance and develop improvement strategies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Save time and effort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66" name="Picture 4" descr=""/>
          <p:cNvPicPr/>
          <p:nvPr/>
        </p:nvPicPr>
        <p:blipFill>
          <a:blip r:embed="rId1"/>
          <a:stretch/>
        </p:blipFill>
        <p:spPr>
          <a:xfrm>
            <a:off x="8667360" y="2370600"/>
            <a:ext cx="1335600" cy="1508760"/>
          </a:xfrm>
          <a:prstGeom prst="rect">
            <a:avLst/>
          </a:prstGeom>
          <a:noFill/>
          <a:ln w="12700">
            <a:noFill/>
          </a:ln>
        </p:spPr>
      </p:pic>
    </p:spTree>
  </p:cSld>
  <p:transition>
    <p:fade/>
  </p:transition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Additional Services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Import Service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Import legacy data from excel spreadsheets into your Database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Services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offers instructor led, WebEx based, interactive training sessions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Customization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Talk to us about customizing the software to meet your needs!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About SBS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Sunday Business Systems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Engaged in software sales and consulting services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Since 2004 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Applies Lean Manufacturing principles to Quality Management Systems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Sells affordable and efficient software solutions to help implement ISO9001:2015 QMS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Document Control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Corrective and Preventive Actions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Risk Management 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Management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Training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of calibrated equipment 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Management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SPC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60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Communication / Continual improvement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71" name="Picture 1" descr=""/>
          <p:cNvPicPr/>
          <p:nvPr/>
        </p:nvPicPr>
        <p:blipFill>
          <a:blip r:embed="rId1"/>
          <a:stretch/>
        </p:blipFill>
        <p:spPr>
          <a:xfrm>
            <a:off x="7024680" y="3345480"/>
            <a:ext cx="3034800" cy="11613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ubTitle"/>
          </p:nvPr>
        </p:nvSpPr>
        <p:spPr>
          <a:xfrm>
            <a:off x="3457440" y="6171840"/>
            <a:ext cx="5508360" cy="6091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800" strike="noStrike" u="none">
                <a:solidFill>
                  <a:schemeClr val="dk1"/>
                </a:solidFill>
                <a:effectLst/>
                <a:uFillTx/>
                <a:latin typeface="Segoe Semibold"/>
              </a:rPr>
              <a:t>© 2019 Sunday Business Systems. All rights reserved.  This presentation is for informational purposes only.   Sunday Business Systems MAKES NO WARRANTIES, EXPRESS OR IMPLIED, IN THIS SUMMARY. Microsoft is a registered trademark of Microsoft Corporation in the United States and/or other countries.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Text Box 5"/>
          <p:cNvSpPr/>
          <p:nvPr/>
        </p:nvSpPr>
        <p:spPr>
          <a:xfrm>
            <a:off x="4243320" y="3033720"/>
            <a:ext cx="6142320" cy="5202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0" i="1" lang="en-US" sz="2800" strike="noStrike" u="none">
                <a:solidFill>
                  <a:schemeClr val="lt2"/>
                </a:solidFill>
                <a:effectLst/>
                <a:uFillTx/>
                <a:latin typeface="Verdana"/>
              </a:rPr>
              <a:t>Fueling Small Business Efficiency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WordArt 6"/>
          <p:cNvSpPr txBox="1"/>
          <p:nvPr/>
        </p:nvSpPr>
        <p:spPr>
          <a:xfrm>
            <a:off x="2104920" y="2111400"/>
            <a:ext cx="6602040" cy="883800"/>
          </a:xfrm>
          <a:prstGeom prst="rect">
            <a:avLst/>
          </a:prstGeom>
        </p:spPr>
        <p:txBody>
          <a:bodyPr wrap="none" lIns="94680" rIns="94680" tIns="49680" bIns="49680" anchor="ctr">
            <a:prstTxWarp prst="textPlain">
              <a:avLst>
                <a:gd name="adj" fmla="val 50000"/>
              </a:avLst>
            </a:prstTxWarp>
            <a:noAutofit/>
          </a:bodyPr>
          <a:p>
            <a:pPr defTabSz="914400">
              <a:lnSpc>
                <a:spcPct val="100000"/>
              </a:lnSpc>
            </a:pPr>
            <a:r>
              <a:rPr b="0" i="1" lang="en-US" sz="3600" strike="noStrike" u="none">
                <a:ln w="9360">
                  <a:solidFill>
                    <a:schemeClr val="lt2"/>
                  </a:solidFill>
                  <a:round/>
                </a:ln>
                <a:solidFill>
                  <a:srgbClr val="ffffff"/>
                </a:solidFill>
                <a:uFillTx/>
                <a:latin typeface="Arial Black"/>
              </a:rPr>
              <a:t>Sunday Business Systems</a:t>
            </a:r>
            <a:endParaRPr b="0" lang="en-US" sz="3600" strike="noStrike" u="none">
              <a:ln w="9360">
                <a:solidFill>
                  <a:schemeClr val="lt2"/>
                </a:solidFill>
                <a:round/>
              </a:ln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5" name="Rectangle 7"/>
          <p:cNvSpPr/>
          <p:nvPr/>
        </p:nvSpPr>
        <p:spPr>
          <a:xfrm>
            <a:off x="3733920" y="4038480"/>
            <a:ext cx="5555880" cy="1461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Visit </a:t>
            </a:r>
            <a:r>
              <a:rPr b="0" lang="en-US" sz="1800" strike="noStrike" u="sng">
                <a:solidFill>
                  <a:srgbClr val="fc0128"/>
                </a:solidFill>
                <a:effectLst/>
                <a:uFillTx/>
                <a:latin typeface="Verdana"/>
                <a:hlinkClick r:id="rId1"/>
              </a:rPr>
              <a:t>www.SundayBizSys.com</a:t>
            </a: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for: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 Additional information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 Free product demos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 Pricing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 Links to purchase software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Privilege based employee login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2429280" y="976680"/>
            <a:ext cx="7332840" cy="4904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Main Menu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05" name="Rectangle 2"/>
          <p:cNvSpPr/>
          <p:nvPr/>
        </p:nvSpPr>
        <p:spPr>
          <a:xfrm>
            <a:off x="3218400" y="1281960"/>
            <a:ext cx="2608200" cy="6631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Simple, easy to use menu system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07" name="Picture 3" descr=""/>
          <p:cNvPicPr/>
          <p:nvPr/>
        </p:nvPicPr>
        <p:blipFill>
          <a:blip r:embed="rId1"/>
          <a:stretch/>
        </p:blipFill>
        <p:spPr>
          <a:xfrm>
            <a:off x="3540240" y="1323360"/>
            <a:ext cx="5595120" cy="46094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DB Process Flow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pic>
        <p:nvPicPr>
          <p:cNvPr id="109" name="Picture 3" descr="A screenshot of a social media post&#10;&#10;Description automatically generated"/>
          <p:cNvPicPr/>
          <p:nvPr/>
        </p:nvPicPr>
        <p:blipFill>
          <a:blip r:embed="rId1"/>
          <a:stretch/>
        </p:blipFill>
        <p:spPr>
          <a:xfrm>
            <a:off x="3463920" y="1343160"/>
            <a:ext cx="5263920" cy="4171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TextBox 2"/>
          <p:cNvSpPr/>
          <p:nvPr/>
        </p:nvSpPr>
        <p:spPr>
          <a:xfrm>
            <a:off x="7511760" y="2332080"/>
            <a:ext cx="1274760" cy="6458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Real-Time SPC Chart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Create an Inspection Plan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04920" y="233280"/>
            <a:ext cx="11480400" cy="45216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Inspection Plan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304920" y="917640"/>
            <a:ext cx="11480400" cy="4873320"/>
          </a:xfrm>
          <a:prstGeom prst="rect">
            <a:avLst/>
          </a:prstGeom>
          <a:noFill/>
          <a:ln w="1260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Inspection Plan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 list of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Parameters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to be measured or tested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Contains Specification limits 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Contains Control limits (if applicable)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Contains flags to apply SPC limits and display simple control charts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May be associated to a </a:t>
            </a:r>
            <a:r>
              <a:rPr b="0" i="1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Part Number</a:t>
            </a: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that is inspected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same plan gets executed each time a part is inspected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Note that Yellow fields are required (mandatory entry)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May be linked to your Control Plan (from the Control Plan form)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">
      <a:majorFont>
        <a:latin typeface="Tahoma" pitchFamily="0" charset="1"/>
        <a:ea typeface=""/>
        <a:cs typeface=""/>
      </a:majorFont>
      <a:minorFont>
        <a:latin typeface="Tahom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SBS Presentation Template</Template>
  <TotalTime>830</TotalTime>
  <Application>LibreOffice/25.2.3.2$Linux_X86_64 LibreOffice_project/520$Build-2</Application>
  <AppVersion>15.0000</AppVersion>
  <Words>1233</Words>
  <Paragraphs>239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2019-02-19T20:36:31Z</dcterms:created>
  <dc:creator>Andrew Stack</dc:creator>
  <dc:description/>
  <dc:language>en-US</dc:language>
  <cp:lastModifiedBy>Andrew Stack</cp:lastModifiedBy>
  <dcterms:modified xsi:type="dcterms:W3CDTF">2020-11-02T22:01:12Z</dcterms:modified>
  <cp:revision>55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Widescreen</vt:lpwstr>
  </property>
  <property fmtid="{D5CDD505-2E9C-101B-9397-08002B2CF9AE}" pid="4" name="Slides">
    <vt:r8>48</vt:r8>
  </property>
</Properties>
</file>