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5.png" ContentType="image/png"/>
  <Override PartName="/ppt/media/image47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61.png" ContentType="image/png"/>
  <Override PartName="/ppt/media/image21.png" ContentType="image/png"/>
  <Override PartName="/ppt/media/image58.png" ContentType="image/png"/>
  <Override PartName="/ppt/media/image22.png" ContentType="image/png"/>
  <Override PartName="/ppt/media/image59.png" ContentType="image/png"/>
  <Override PartName="/ppt/media/image67.png" ContentType="image/png"/>
  <Override PartName="/ppt/media/image30.png" ContentType="image/png"/>
  <Override PartName="/ppt/media/image66.png" ContentType="image/png"/>
  <Override PartName="/ppt/media/image29.png" ContentType="image/png"/>
  <Override PartName="/ppt/media/image65.png" ContentType="image/png"/>
  <Override PartName="/ppt/media/image28.png" ContentType="image/png"/>
  <Override PartName="/ppt/media/image64.png" ContentType="image/png"/>
  <Override PartName="/ppt/media/image27.png" ContentType="image/png"/>
  <Override PartName="/ppt/media/image24.png" ContentType="image/png"/>
  <Override PartName="/ppt/media/image63.png" ContentType="image/png"/>
  <Override PartName="/ppt/media/image26.png" ContentType="image/png"/>
  <Override PartName="/ppt/media/image23.png" ContentType="image/png"/>
  <Override PartName="/ppt/media/image60.png" ContentType="image/png"/>
  <Override PartName="/ppt/media/image62.png" ContentType="image/png"/>
  <Override PartName="/ppt/media/image25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34.png" ContentType="image/png"/>
  <Override PartName="/ppt/media/image2.png" ContentType="image/png"/>
  <Override PartName="/ppt/media/image11.png" ContentType="image/png"/>
  <Override PartName="/ppt/media/image48.png" ContentType="image/png"/>
  <Override PartName="/ppt/media/image17.png" ContentType="image/png"/>
  <Override PartName="/ppt/media/image8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9.png" ContentType="image/png"/>
  <Override PartName="/ppt/media/image36.png" ContentType="image/png"/>
  <Override PartName="/ppt/media/image4.png" ContentType="image/png"/>
  <Override PartName="/ppt/media/image13.png" ContentType="image/png"/>
  <Override PartName="/ppt/media/image31.png" ContentType="image/png"/>
  <Override PartName="/ppt/media/image32.png" ContentType="image/png"/>
  <Override PartName="/ppt/media/image46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6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5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28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62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Slides/_rels/notesSlide62.xml.rels" ContentType="application/vnd.openxmlformats-package.relationships+xml"/>
  <Override PartName="/ppt/notesSlides/notesSlide6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move the slide</a:t>
            </a: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BCEF9D3-ED4C-423D-94DC-B0436E1C8A6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Num" idx="4"/>
          </p:nvPr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19A6BE-A8D3-49CC-A196-3DD4548A843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800240" cy="360000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" name="Rectangle 5" hidden="1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Rectangle 6" hidden="1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" name="Rectangle 7" hidden="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8" hidden="1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2" descr=""/>
          <p:cNvPicPr/>
          <p:nvPr/>
        </p:nvPicPr>
        <p:blipFill>
          <a:blip r:embed="rId3">
            <a:lum bright="30000"/>
          </a:blip>
          <a:srcRect l="0" t="0" r="0" b="15005"/>
          <a:stretch/>
        </p:blipFill>
        <p:spPr>
          <a:xfrm>
            <a:off x="-19080" y="209520"/>
            <a:ext cx="9162720" cy="57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9" name="Picture 12" descr=""/>
          <p:cNvPicPr/>
          <p:nvPr/>
        </p:nvPicPr>
        <p:blipFill>
          <a:blip r:embed="rId4"/>
          <a:stretch/>
        </p:blipFill>
        <p:spPr>
          <a:xfrm>
            <a:off x="376200" y="500040"/>
            <a:ext cx="2390400" cy="91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Presentation Title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For Audience Name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1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2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3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4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5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6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86640" y="233280"/>
            <a:ext cx="21524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8600" y="233280"/>
            <a:ext cx="63050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body"/>
          </p:nvPr>
        </p:nvSpPr>
        <p:spPr>
          <a:xfrm>
            <a:off x="228600" y="233280"/>
            <a:ext cx="861012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edit Master text styles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Second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9144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Third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13716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Fourth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1828800" indent="0">
              <a:lnSpc>
                <a:spcPct val="100000"/>
              </a:lnSpc>
              <a:buNone/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Fifth level</a:t>
            </a:r>
            <a:endParaRPr b="0" lang="en-US" sz="1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1016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hyperlink" Target="mailto:Sales@SundayBizSys.com" TargetMode="External"/><Relationship Id="rId2" Type="http://schemas.openxmlformats.org/officeDocument/2006/relationships/slideLayout" Target="../slideLayouts/slideLayout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The SBS T-Med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Features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Benefits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Set-up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420"/>
              </a:spcBef>
              <a:buNone/>
              <a:tabLst>
                <a:tab algn="l" pos="0"/>
              </a:tabLst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T-Med Database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9" name="Picture 1" descr=""/>
          <p:cNvPicPr/>
          <p:nvPr/>
        </p:nvPicPr>
        <p:blipFill>
          <a:blip r:embed="rId1"/>
          <a:stretch/>
        </p:blipFill>
        <p:spPr>
          <a:xfrm>
            <a:off x="5943600" y="2514600"/>
            <a:ext cx="2644920" cy="3123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Dashboard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the Dashboard to get a quick assessment of overall compliance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Compliance = [# completed requirements] / [total # of requirements]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Recert. Compliance = [# completed certifications] / [total # of required Certifications]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# Recert. Gaps = # of Certification or Re-certifications that are over due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Gaps = Total number of requirements that are unfulfilled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2" name="Picture 3" descr=""/>
          <p:cNvPicPr/>
          <p:nvPr/>
        </p:nvPicPr>
        <p:blipFill>
          <a:blip r:embed="rId1"/>
          <a:stretch/>
        </p:blipFill>
        <p:spPr>
          <a:xfrm>
            <a:off x="2057400" y="3143160"/>
            <a:ext cx="5257440" cy="2723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 Up and Configuration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Preparation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Log in and Basic Navigation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 Up and Configuration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Preparation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 concise Org Chart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Names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Job Titles or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who reports to who (reporting structure)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Formalize positions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detailed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job description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any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all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required training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Group training into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and define the </a:t>
            </a:r>
            <a:r>
              <a:rPr b="1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set for each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any </a:t>
            </a:r>
            <a:r>
              <a:rPr b="1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specific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training for each employee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Login Screen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login process limits access to specific database features based on the employee and password entered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version includes dummy data and fictitious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administrator is the default login for demo versions and has full privileges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administrator credentials: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Username: administrator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Password: Qq777777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other employees password = Aa777777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NOTE:  both username and password are case sensitive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6" descr="C:\Users\Sunday\AppData\Local\Temp\SNAGHTMLb97f237.PNG"/>
          <p:cNvPicPr/>
          <p:nvPr/>
        </p:nvPicPr>
        <p:blipFill>
          <a:blip r:embed="rId1"/>
          <a:stretch/>
        </p:blipFill>
        <p:spPr>
          <a:xfrm>
            <a:off x="2666880" y="3710160"/>
            <a:ext cx="3695400" cy="269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Navigation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There are 2 ways to navigate: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 Menu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Quick Navigation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menu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2" name="Picture 8" descr=""/>
          <p:cNvPicPr/>
          <p:nvPr/>
        </p:nvPicPr>
        <p:blipFill>
          <a:blip r:embed="rId1"/>
          <a:stretch/>
        </p:blipFill>
        <p:spPr>
          <a:xfrm>
            <a:off x="2209680" y="1863720"/>
            <a:ext cx="4647960" cy="48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" name="Rectangle 8"/>
          <p:cNvSpPr/>
          <p:nvPr/>
        </p:nvSpPr>
        <p:spPr>
          <a:xfrm>
            <a:off x="2209680" y="1981080"/>
            <a:ext cx="3580920" cy="7617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2209680" y="2743200"/>
            <a:ext cx="4723920" cy="3962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AutoShape 7"/>
          <p:cNvSpPr/>
          <p:nvPr/>
        </p:nvSpPr>
        <p:spPr>
          <a:xfrm>
            <a:off x="6553080" y="1600200"/>
            <a:ext cx="2209320" cy="685440"/>
          </a:xfrm>
          <a:prstGeom prst="wedgeRoundRectCallout">
            <a:avLst>
              <a:gd name="adj1" fmla="val -87676"/>
              <a:gd name="adj2" fmla="val 2537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Or, use the Quick Navigation Links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AutoShape 7"/>
          <p:cNvSpPr/>
          <p:nvPr/>
        </p:nvSpPr>
        <p:spPr>
          <a:xfrm>
            <a:off x="6858000" y="2819520"/>
            <a:ext cx="2209320" cy="685440"/>
          </a:xfrm>
          <a:prstGeom prst="wedgeRoundRectCallout">
            <a:avLst>
              <a:gd name="adj1" fmla="val -88662"/>
              <a:gd name="adj2" fmla="val 1412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on an item to open a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Database Set-up – Process Flow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48" name="Picture 4" descr=""/>
          <p:cNvPicPr/>
          <p:nvPr/>
        </p:nvPicPr>
        <p:blipFill>
          <a:blip r:embed="rId1"/>
          <a:stretch/>
        </p:blipFill>
        <p:spPr>
          <a:xfrm>
            <a:off x="2712960" y="838080"/>
            <a:ext cx="3611160" cy="5576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Database Set-up and Administration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1219320" y="762120"/>
            <a:ext cx="6372000" cy="523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1824120" y="633240"/>
            <a:ext cx="5495400" cy="5590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 - General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4" name="Picture 6" descr=""/>
          <p:cNvPicPr/>
          <p:nvPr/>
        </p:nvPicPr>
        <p:blipFill>
          <a:blip r:embed="rId1"/>
          <a:stretch/>
        </p:blipFill>
        <p:spPr>
          <a:xfrm>
            <a:off x="1824120" y="990720"/>
            <a:ext cx="5144760" cy="5233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Picture 7" descr=""/>
          <p:cNvPicPr/>
          <p:nvPr/>
        </p:nvPicPr>
        <p:blipFill>
          <a:blip r:embed="rId2"/>
          <a:stretch/>
        </p:blipFill>
        <p:spPr>
          <a:xfrm>
            <a:off x="1066680" y="1181160"/>
            <a:ext cx="718956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AutoShape 7"/>
          <p:cNvSpPr/>
          <p:nvPr/>
        </p:nvSpPr>
        <p:spPr>
          <a:xfrm>
            <a:off x="6553080" y="304920"/>
            <a:ext cx="2285640" cy="685440"/>
          </a:xfrm>
          <a:prstGeom prst="wedgeRoundRectCallout">
            <a:avLst>
              <a:gd name="adj1" fmla="val -88662"/>
              <a:gd name="adj2" fmla="val 1412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Set-up is organized into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xit" presetID="8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diamond(in)" transition="out">
                                      <p:cBhvr additive="repl">
                                        <p:cTn id="5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the functional departments that exist within your organization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 numbers or codes are optional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After employees have been defined, add the department managers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Departments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9" name="AutoShape 16"/>
          <p:cNvSpPr/>
          <p:nvPr/>
        </p:nvSpPr>
        <p:spPr>
          <a:xfrm flipH="1" flipV="1" rot="16200000">
            <a:off x="3276720" y="50295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0" name="Picture 8" descr=""/>
          <p:cNvPicPr/>
          <p:nvPr/>
        </p:nvPicPr>
        <p:blipFill>
          <a:blip r:embed="rId1"/>
          <a:stretch/>
        </p:blipFill>
        <p:spPr>
          <a:xfrm>
            <a:off x="990720" y="1973160"/>
            <a:ext cx="4723920" cy="299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Picture 8" descr="C:\Users\Sunday\AppData\Local\Temp\SNAGHTML3fa12ba0.PNG"/>
          <p:cNvPicPr/>
          <p:nvPr/>
        </p:nvPicPr>
        <p:blipFill>
          <a:blip r:embed="rId2"/>
          <a:stretch/>
        </p:blipFill>
        <p:spPr>
          <a:xfrm>
            <a:off x="4143240" y="4724280"/>
            <a:ext cx="5000400" cy="1752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Employee Types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employee types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Such as Temporary, contractor, exempt, non-exempt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64" name="AutoShape 10"/>
          <p:cNvSpPr/>
          <p:nvPr/>
        </p:nvSpPr>
        <p:spPr>
          <a:xfrm flipH="1" flipV="1" rot="16200000">
            <a:off x="3429000" y="50295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7" descr=""/>
          <p:cNvPicPr/>
          <p:nvPr/>
        </p:nvPicPr>
        <p:blipFill>
          <a:blip r:embed="rId1"/>
          <a:stretch/>
        </p:blipFill>
        <p:spPr>
          <a:xfrm>
            <a:off x="1066680" y="1881360"/>
            <a:ext cx="4933440" cy="30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8" descr="C:\Users\Sunday\AppData\Local\Temp\SNAGHTML3fa378f4.PNG"/>
          <p:cNvPicPr/>
          <p:nvPr/>
        </p:nvPicPr>
        <p:blipFill>
          <a:blip r:embed="rId2"/>
          <a:stretch/>
        </p:blipFill>
        <p:spPr>
          <a:xfrm>
            <a:off x="4267080" y="4800600"/>
            <a:ext cx="4782600" cy="16761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Background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Managing employee training is critical to ensuring product quality and Customer satisfaction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Effective training ensures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Product quality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and Product Safety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Happy customers (ultimately)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Effective Training is a key component of Quality Management Systems mandated by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21 CFR part 820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OHSAS 18001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Class Types and Categories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8" name="Picture 7" descr=""/>
          <p:cNvPicPr/>
          <p:nvPr/>
        </p:nvPicPr>
        <p:blipFill>
          <a:blip r:embed="rId1"/>
          <a:stretch/>
        </p:blipFill>
        <p:spPr>
          <a:xfrm>
            <a:off x="380880" y="838080"/>
            <a:ext cx="4962240" cy="312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2"/>
          <a:stretch/>
        </p:blipFill>
        <p:spPr>
          <a:xfrm>
            <a:off x="457200" y="2514600"/>
            <a:ext cx="4933440" cy="30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Picture 8" descr="C:\Users\Sunday\AppData\Local\Temp\SNAGHTML3fa52d35.PNG"/>
          <p:cNvPicPr/>
          <p:nvPr/>
        </p:nvPicPr>
        <p:blipFill>
          <a:blip r:embed="rId3"/>
          <a:stretch/>
        </p:blipFill>
        <p:spPr>
          <a:xfrm>
            <a:off x="3124080" y="4876920"/>
            <a:ext cx="5960880" cy="198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AutoShape 10"/>
          <p:cNvSpPr/>
          <p:nvPr/>
        </p:nvSpPr>
        <p:spPr>
          <a:xfrm flipH="1" flipV="1" rot="16200000">
            <a:off x="2133720" y="52581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Other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 warning limit for reporting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Specify the number of days to look ahead in the “Near Due”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the approval validation statement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4" name="Picture 8" descr=""/>
          <p:cNvPicPr/>
          <p:nvPr/>
        </p:nvPicPr>
        <p:blipFill>
          <a:blip r:embed="rId1"/>
          <a:stretch/>
        </p:blipFill>
        <p:spPr>
          <a:xfrm>
            <a:off x="533520" y="2028960"/>
            <a:ext cx="4981320" cy="315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AutoShape 10"/>
          <p:cNvSpPr/>
          <p:nvPr/>
        </p:nvSpPr>
        <p:spPr>
          <a:xfrm flipH="1" flipV="1" rot="16200000">
            <a:off x="3200400" y="4800960"/>
            <a:ext cx="761760" cy="761760"/>
          </a:xfrm>
          <a:custGeom>
            <a:avLst/>
            <a:gdLst>
              <a:gd name="textAreaLeft" fmla="*/ 0 w 761760"/>
              <a:gd name="textAreaRight" fmla="*/ 653040 w 761760"/>
              <a:gd name="textAreaTop" fmla="*/ 507960 h 761760"/>
              <a:gd name="textAreaBottom" fmla="*/ 762120 h 761760"/>
              <a:gd name="GluePoint1X" fmla="*/ 2147483646 w 21600"/>
              <a:gd name="GluePoint1Y" fmla="*/ 0 h 21600"/>
              <a:gd name="GluePoint2X" fmla="*/ 2147483646 w 21600"/>
              <a:gd name="GluePoint2Y" fmla="*/ 2147483646 h 21600"/>
              <a:gd name="GluePoint3X" fmla="*/ 0 w 21600"/>
              <a:gd name="GluePoint3Y" fmla="*/ 2147483646 h 21600"/>
              <a:gd name="GluePoint4X" fmla="*/ 2147483646 w 21600"/>
              <a:gd name="GluePoint4Y" fmla="*/ 2147483646 h 21600"/>
              <a:gd name="GluePoint5X" fmla="*/ 2147483646 w 21600"/>
              <a:gd name="GluePoint5Y" fmla="*/ 2147483646 h 21600"/>
              <a:gd name="GluePoint6X" fmla="*/ 2147483646 w 21600"/>
              <a:gd name="GluePoint6Y" fmla="*/ 214748364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c00">
              <a:alpha val="72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800" rIns="82800" tIns="44280" bIns="44280" anchor="ctr" vert="eaVert" rot="10800000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Use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9" descr=""/>
          <p:cNvPicPr/>
          <p:nvPr/>
        </p:nvPicPr>
        <p:blipFill>
          <a:blip r:embed="rId2"/>
          <a:stretch/>
        </p:blipFill>
        <p:spPr>
          <a:xfrm>
            <a:off x="3962520" y="2106720"/>
            <a:ext cx="5181120" cy="4022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Security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password length and expiration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have at least one Capital letter, one lowercase letter, and one number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Limit the number of unsuccessful login attempts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Automatically log out a user after a defined time period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 all changes to the database (or not)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9" name="Picture 5" descr=""/>
          <p:cNvPicPr/>
          <p:nvPr/>
        </p:nvPicPr>
        <p:blipFill>
          <a:blip r:embed="rId1"/>
          <a:stretch/>
        </p:blipFill>
        <p:spPr>
          <a:xfrm>
            <a:off x="2057400" y="3114720"/>
            <a:ext cx="4952520" cy="3133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(Continued)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Training Classes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Non-critical tasks – no re-certification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Critical Tasks – Certification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critical Documents that require Training when new revisions are released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 are a group of related training classes assigned to one or more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roles and Responsibilities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Position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9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Training Requirements specifically for that position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Skills for the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Employees may have more than one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Employee specific training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Training Classes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Training Class Name (Title)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training Category is appropriate?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This field helps organize the training classes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is the Type of training?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 Recertification required?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so, when does the Certification expire?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when the training class is scheduled to be completed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duration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How long does the class take?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training is required before this class may be taken?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training materials used in the class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links to training material for easy reference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Ctrl-K to add a link to a file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8" descr=""/>
          <p:cNvPicPr/>
          <p:nvPr/>
        </p:nvPicPr>
        <p:blipFill>
          <a:blip r:embed="rId1"/>
          <a:stretch/>
        </p:blipFill>
        <p:spPr>
          <a:xfrm>
            <a:off x="1824120" y="809640"/>
            <a:ext cx="5495400" cy="559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Picture 10" descr=""/>
          <p:cNvPicPr/>
          <p:nvPr/>
        </p:nvPicPr>
        <p:blipFill>
          <a:blip r:embed="rId2"/>
          <a:stretch/>
        </p:blipFill>
        <p:spPr>
          <a:xfrm>
            <a:off x="1457280" y="1700280"/>
            <a:ext cx="6229080" cy="345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/ Edit  Training Classes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7" name="AutoShape 11"/>
          <p:cNvSpPr/>
          <p:nvPr/>
        </p:nvSpPr>
        <p:spPr>
          <a:xfrm>
            <a:off x="5562720" y="2514600"/>
            <a:ext cx="1904760" cy="914040"/>
          </a:xfrm>
          <a:prstGeom prst="wedgeRoundRectCallout">
            <a:avLst>
              <a:gd name="adj1" fmla="val -177644"/>
              <a:gd name="adj2" fmla="val 4040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Training Class requires re-certification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AutoShape 11"/>
          <p:cNvSpPr/>
          <p:nvPr/>
        </p:nvSpPr>
        <p:spPr>
          <a:xfrm>
            <a:off x="6705720" y="304920"/>
            <a:ext cx="2285640" cy="914040"/>
          </a:xfrm>
          <a:prstGeom prst="wedgeRoundRectCallout">
            <a:avLst>
              <a:gd name="adj1" fmla="val -111722"/>
              <a:gd name="adj2" fmla="val 15007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Fields with yellow background are mandatory.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AutoShape 11"/>
          <p:cNvSpPr/>
          <p:nvPr/>
        </p:nvSpPr>
        <p:spPr>
          <a:xfrm>
            <a:off x="5562720" y="3505320"/>
            <a:ext cx="1904760" cy="914040"/>
          </a:xfrm>
          <a:prstGeom prst="wedgeRoundRectCallout">
            <a:avLst>
              <a:gd name="adj1" fmla="val -158185"/>
              <a:gd name="adj2" fmla="val -444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For how long is the certification valid?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AutoShape 11"/>
          <p:cNvSpPr/>
          <p:nvPr/>
        </p:nvSpPr>
        <p:spPr>
          <a:xfrm>
            <a:off x="0" y="2438280"/>
            <a:ext cx="1980720" cy="914040"/>
          </a:xfrm>
          <a:prstGeom prst="wedgeRoundRectCallout">
            <a:avLst>
              <a:gd name="adj1" fmla="val 36671"/>
              <a:gd name="adj2" fmla="val 9598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Gives new employees time to train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nodeType="clickEffect" fill="hold">
                      <p:stCondLst>
                        <p:cond delay="indefinite"/>
                      </p:stCondLst>
                      <p:childTnLst>
                        <p:par>
                          <p:cTn id="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nodeType="clickEffect" fill="hold">
                      <p:stCondLst>
                        <p:cond delay="indefinite"/>
                      </p:stCondLst>
                      <p:childTnLst>
                        <p:par>
                          <p:cTn id="1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nodeType="clickEffect" fill="hold">
                      <p:stCondLst>
                        <p:cond delay="indefinite"/>
                      </p:stCondLst>
                      <p:childTnLst>
                        <p:par>
                          <p:cTn id="1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nodeType="clickEffect" fill="hold">
                      <p:stCondLst>
                        <p:cond delay="indefinite"/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Setup - Add / Edit  Training Classes (continued)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1457280" y="1676520"/>
            <a:ext cx="6229080" cy="35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AutoShape 11"/>
          <p:cNvSpPr/>
          <p:nvPr/>
        </p:nvSpPr>
        <p:spPr>
          <a:xfrm>
            <a:off x="5334120" y="1523880"/>
            <a:ext cx="1980720" cy="914040"/>
          </a:xfrm>
          <a:prstGeom prst="wedgeRoundRectCallout">
            <a:avLst>
              <a:gd name="adj1" fmla="val -108384"/>
              <a:gd name="adj2" fmla="val 9836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List any training material used in the class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AutoShape 11"/>
          <p:cNvSpPr/>
          <p:nvPr/>
        </p:nvSpPr>
        <p:spPr>
          <a:xfrm>
            <a:off x="6400800" y="3200400"/>
            <a:ext cx="2209320" cy="914040"/>
          </a:xfrm>
          <a:prstGeom prst="wedgeRoundRectCallout">
            <a:avLst>
              <a:gd name="adj1" fmla="val -170454"/>
              <a:gd name="adj2" fmla="val 788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Add hyperlinks to any appropriate electronic files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nodeType="clickEffect" fill="hold">
                      <p:stCondLst>
                        <p:cond delay="indefinite"/>
                      </p:stCondLst>
                      <p:childTnLst>
                        <p:par>
                          <p:cTn id="1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2" descr="C:\Users\Sunday\AppData\Local\Temp\SNAGHTML3fb477bd.PNG"/>
          <p:cNvPicPr/>
          <p:nvPr/>
        </p:nvPicPr>
        <p:blipFill>
          <a:blip r:embed="rId1"/>
          <a:stretch/>
        </p:blipFill>
        <p:spPr>
          <a:xfrm>
            <a:off x="3962520" y="838080"/>
            <a:ext cx="5000400" cy="1752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" name="Picture 10" descr=""/>
          <p:cNvPicPr/>
          <p:nvPr/>
        </p:nvPicPr>
        <p:blipFill>
          <a:blip r:embed="rId2"/>
          <a:stretch/>
        </p:blipFill>
        <p:spPr>
          <a:xfrm>
            <a:off x="228600" y="838080"/>
            <a:ext cx="3666600" cy="284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Class Delinquencies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9" name="AutoShape 6"/>
          <p:cNvSpPr/>
          <p:nvPr/>
        </p:nvSpPr>
        <p:spPr>
          <a:xfrm>
            <a:off x="533520" y="3505320"/>
            <a:ext cx="2437920" cy="990360"/>
          </a:xfrm>
          <a:prstGeom prst="wedgeRoundRectCallout">
            <a:avLst>
              <a:gd name="adj1" fmla="val 17301"/>
              <a:gd name="adj2" fmla="val -930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# of days to complete class after position start date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AutoShape 16"/>
          <p:cNvSpPr/>
          <p:nvPr/>
        </p:nvSpPr>
        <p:spPr>
          <a:xfrm>
            <a:off x="5181480" y="2133720"/>
            <a:ext cx="2437920" cy="914040"/>
          </a:xfrm>
          <a:prstGeom prst="wedgeRoundRectCallout">
            <a:avLst>
              <a:gd name="adj1" fmla="val 57880"/>
              <a:gd name="adj2" fmla="val -14273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Position start date is set on the Employee Information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1" name="Group 17"/>
          <p:cNvGrpSpPr/>
          <p:nvPr/>
        </p:nvGrpSpPr>
        <p:grpSpPr>
          <a:xfrm>
            <a:off x="304920" y="3124080"/>
            <a:ext cx="8610120" cy="2761920"/>
            <a:chOff x="304920" y="3124080"/>
            <a:chExt cx="8610120" cy="2761920"/>
          </a:xfrm>
        </p:grpSpPr>
        <p:pic>
          <p:nvPicPr>
            <p:cNvPr id="202" name="Picture 14" descr=""/>
            <p:cNvPicPr/>
            <p:nvPr/>
          </p:nvPicPr>
          <p:blipFill>
            <a:blip r:embed="rId3"/>
            <a:stretch/>
          </p:blipFill>
          <p:spPr>
            <a:xfrm>
              <a:off x="304920" y="3809880"/>
              <a:ext cx="8305560" cy="2076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3" name="AutoShape 15"/>
            <p:cNvSpPr/>
            <p:nvPr/>
          </p:nvSpPr>
          <p:spPr>
            <a:xfrm>
              <a:off x="6477120" y="3124080"/>
              <a:ext cx="2437920" cy="914040"/>
            </a:xfrm>
            <a:prstGeom prst="wedgeRoundRectCallout">
              <a:avLst>
                <a:gd name="adj1" fmla="val 20019"/>
                <a:gd name="adj2" fmla="val 185991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Verdana"/>
                </a:rPr>
                <a:t>Reports show date on which training must be completed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transition>
    <p:fade/>
  </p:transition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nodeType="clickEffect" fill="hold">
                      <p:stCondLst>
                        <p:cond delay="indefinite"/>
                      </p:stCondLst>
                      <p:childTnLst>
                        <p:par>
                          <p:cTn id="1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nodeType="clickEffect" fill="hold">
                      <p:stCondLst>
                        <p:cond delay="indefinite"/>
                      </p:stCondLst>
                      <p:childTnLst>
                        <p:par>
                          <p:cTn id="1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nodeType="clickEffect" fill="hold">
                      <p:stCondLst>
                        <p:cond delay="indefinite"/>
                      </p:stCondLst>
                      <p:childTnLst>
                        <p:par>
                          <p:cTn id="1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Skills:  a group of required training classes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assigned to one or many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assigned to individual employees (regardless of position)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6" name="Picture 8" descr=""/>
          <p:cNvPicPr/>
          <p:nvPr/>
        </p:nvPicPr>
        <p:blipFill>
          <a:blip r:embed="rId1"/>
          <a:stretch/>
        </p:blipFill>
        <p:spPr>
          <a:xfrm>
            <a:off x="2281320" y="2055960"/>
            <a:ext cx="4195440" cy="4268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8" name="Picture 3" descr=""/>
          <p:cNvPicPr/>
          <p:nvPr/>
        </p:nvPicPr>
        <p:blipFill>
          <a:blip r:embed="rId1"/>
          <a:stretch/>
        </p:blipFill>
        <p:spPr>
          <a:xfrm>
            <a:off x="2743200" y="2743200"/>
            <a:ext cx="4762080" cy="309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AutoShape 16"/>
          <p:cNvSpPr/>
          <p:nvPr/>
        </p:nvSpPr>
        <p:spPr>
          <a:xfrm>
            <a:off x="380880" y="1981080"/>
            <a:ext cx="2437920" cy="456840"/>
          </a:xfrm>
          <a:prstGeom prst="wedgeRoundRectCallout">
            <a:avLst>
              <a:gd name="adj1" fmla="val 59787"/>
              <a:gd name="adj2" fmla="val 18961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the skill Name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AutoShape 16"/>
          <p:cNvSpPr/>
          <p:nvPr/>
        </p:nvSpPr>
        <p:spPr>
          <a:xfrm>
            <a:off x="533520" y="3124080"/>
            <a:ext cx="2437920" cy="1142640"/>
          </a:xfrm>
          <a:prstGeom prst="wedgeRoundRectCallout">
            <a:avLst>
              <a:gd name="adj1" fmla="val 72588"/>
              <a:gd name="adj2" fmla="val 6400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the set of </a:t>
            </a:r>
            <a:r>
              <a:rPr b="1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training classes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that are required for each </a:t>
            </a:r>
            <a:r>
              <a:rPr b="1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skill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Name the 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all training classes that are associated to the 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Any number of classes may be attached to a skill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nodeType="clickEffect" fill="hold">
                      <p:stCondLst>
                        <p:cond delay="indefinite"/>
                      </p:stCondLst>
                      <p:childTnLst>
                        <p:par>
                          <p:cTn id="1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nodeType="clickEffect" fill="hold">
                      <p:stCondLst>
                        <p:cond delay="indefinite"/>
                      </p:stCondLst>
                      <p:childTnLst>
                        <p:par>
                          <p:cTn id="1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nodeType="clickEffect" fill="hold">
                      <p:stCondLst>
                        <p:cond delay="indefinite"/>
                      </p:stCondLst>
                      <p:childTnLst>
                        <p:par>
                          <p:cTn id="1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 – Medical Devices:  QMS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6.2.2 Competence, awareness, and training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organization shall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a) determine the necessary competence for personnel performing work affecting product quality,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b) provide training or take other actions to satisfy these needs,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c) evaluate the effectiveness of the actions taken,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d) ensure that its personnel are aware of the relevance and importance of their activities and how they contribute to the achievement of the quality objectives, and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  <a:tabLst>
                <a:tab algn="l" pos="0"/>
              </a:tabLst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e) maintain appropriate records of education, training, skills, and experience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8" descr=""/>
          <p:cNvPicPr/>
          <p:nvPr/>
        </p:nvPicPr>
        <p:blipFill>
          <a:blip r:embed="rId1"/>
          <a:stretch/>
        </p:blipFill>
        <p:spPr>
          <a:xfrm>
            <a:off x="2209680" y="838080"/>
            <a:ext cx="5070240" cy="515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Positions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4" name="Picture 8" descr=""/>
          <p:cNvPicPr/>
          <p:nvPr/>
        </p:nvPicPr>
        <p:blipFill>
          <a:blip r:embed="rId2"/>
          <a:stretch/>
        </p:blipFill>
        <p:spPr>
          <a:xfrm>
            <a:off x="1981080" y="1219320"/>
            <a:ext cx="5428800" cy="441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5" name="Picture 11" descr=""/>
          <p:cNvPicPr/>
          <p:nvPr/>
        </p:nvPicPr>
        <p:blipFill>
          <a:blip r:embed="rId3"/>
          <a:stretch/>
        </p:blipFill>
        <p:spPr>
          <a:xfrm>
            <a:off x="1981080" y="1219320"/>
            <a:ext cx="5400360" cy="442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12" descr=""/>
          <p:cNvPicPr/>
          <p:nvPr/>
        </p:nvPicPr>
        <p:blipFill>
          <a:blip r:embed="rId4"/>
          <a:stretch/>
        </p:blipFill>
        <p:spPr>
          <a:xfrm>
            <a:off x="1981080" y="1219320"/>
            <a:ext cx="5447880" cy="451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7" name="Picture 13" descr=""/>
          <p:cNvPicPr/>
          <p:nvPr/>
        </p:nvPicPr>
        <p:blipFill>
          <a:blip r:embed="rId5"/>
          <a:stretch/>
        </p:blipFill>
        <p:spPr>
          <a:xfrm>
            <a:off x="1981080" y="1219320"/>
            <a:ext cx="5428800" cy="44668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nodeType="clickEffect" fill="hold">
                      <p:stCondLst>
                        <p:cond delay="indefinite"/>
                      </p:stCondLst>
                      <p:childTnLst>
                        <p:par>
                          <p:cTn id="2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nodeType="clickEffect" fill="hold">
                      <p:stCondLst>
                        <p:cond delay="indefinite"/>
                      </p:stCondLst>
                      <p:childTnLst>
                        <p:par>
                          <p:cTn id="2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Position Training Requirements = Skills Required + Position Specific Reqs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20" name="Rectangle 8"/>
          <p:cNvSpPr/>
          <p:nvPr/>
        </p:nvSpPr>
        <p:spPr>
          <a:xfrm>
            <a:off x="6172200" y="274320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152280" y="1447920"/>
            <a:ext cx="5447880" cy="45144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New Employee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3" name="Picture 11" descr=""/>
          <p:cNvPicPr/>
          <p:nvPr/>
        </p:nvPicPr>
        <p:blipFill>
          <a:blip r:embed="rId1"/>
          <a:stretch/>
        </p:blipFill>
        <p:spPr>
          <a:xfrm>
            <a:off x="1981080" y="801720"/>
            <a:ext cx="4966920" cy="503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Picture 12" descr=""/>
          <p:cNvPicPr/>
          <p:nvPr/>
        </p:nvPicPr>
        <p:blipFill>
          <a:blip r:embed="rId2"/>
          <a:stretch/>
        </p:blipFill>
        <p:spPr>
          <a:xfrm>
            <a:off x="1224000" y="1123920"/>
            <a:ext cx="669420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Rectangle 12"/>
          <p:cNvSpPr/>
          <p:nvPr/>
        </p:nvSpPr>
        <p:spPr>
          <a:xfrm>
            <a:off x="1447920" y="1371600"/>
            <a:ext cx="6171840" cy="13712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6" name="AutoShape 16"/>
          <p:cNvSpPr/>
          <p:nvPr/>
        </p:nvSpPr>
        <p:spPr>
          <a:xfrm>
            <a:off x="6553080" y="0"/>
            <a:ext cx="2437920" cy="914040"/>
          </a:xfrm>
          <a:prstGeom prst="wedgeRoundRectCallout">
            <a:avLst>
              <a:gd name="adj1" fmla="val -59407"/>
              <a:gd name="adj2" fmla="val 9675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Detailed information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(yellow is required)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AutoShape 16"/>
          <p:cNvSpPr/>
          <p:nvPr/>
        </p:nvSpPr>
        <p:spPr>
          <a:xfrm>
            <a:off x="6477120" y="3124080"/>
            <a:ext cx="2437920" cy="914040"/>
          </a:xfrm>
          <a:prstGeom prst="wedgeRoundRectCallout">
            <a:avLst>
              <a:gd name="adj1" fmla="val -37088"/>
              <a:gd name="adj2" fmla="val -10324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Filters to display active/inactive employees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18" dur="indefinite" restart="never" nodeType="tmRoot">
          <p:childTnLst>
            <p:seq>
              <p:cTn id="219" dur="indefinite" nodeType="mainSeq">
                <p:childTnLst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nodeType="clickEffect" fill="hold">
                      <p:stCondLst>
                        <p:cond delay="indefinite"/>
                      </p:stCondLst>
                      <p:childTnLst>
                        <p:par>
                          <p:cTn id="2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New Employee – Assign Positions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9" name="Picture 12" descr=""/>
          <p:cNvPicPr/>
          <p:nvPr/>
        </p:nvPicPr>
        <p:blipFill>
          <a:blip r:embed="rId1"/>
          <a:stretch/>
        </p:blipFill>
        <p:spPr>
          <a:xfrm>
            <a:off x="1224000" y="1123920"/>
            <a:ext cx="6694200" cy="460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AutoShape 16"/>
          <p:cNvSpPr/>
          <p:nvPr/>
        </p:nvSpPr>
        <p:spPr>
          <a:xfrm>
            <a:off x="3124080" y="4343400"/>
            <a:ext cx="2437920" cy="914040"/>
          </a:xfrm>
          <a:prstGeom prst="wedgeRoundRectCallout">
            <a:avLst>
              <a:gd name="adj1" fmla="val -51375"/>
              <a:gd name="adj2" fmla="val -8538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hold more than one position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1300320" y="1171440"/>
            <a:ext cx="6541560" cy="45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Assign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3" name="AutoShape 16"/>
          <p:cNvSpPr/>
          <p:nvPr/>
        </p:nvSpPr>
        <p:spPr>
          <a:xfrm>
            <a:off x="4800600" y="1905120"/>
            <a:ext cx="3733560" cy="914040"/>
          </a:xfrm>
          <a:prstGeom prst="wedgeRoundRectCallout">
            <a:avLst>
              <a:gd name="adj1" fmla="val -60120"/>
              <a:gd name="adj2" fmla="val 1169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have unique training requirements (beyond those defined by the position)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nodeType="clickEffect" fill="hold">
                      <p:stCondLst>
                        <p:cond delay="indefinite"/>
                      </p:stCondLst>
                      <p:childTnLst>
                        <p:par>
                          <p:cTn id="2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1328760" y="1171440"/>
            <a:ext cx="6484680" cy="45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Assign Skills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6" name="AutoShape 16"/>
          <p:cNvSpPr/>
          <p:nvPr/>
        </p:nvSpPr>
        <p:spPr>
          <a:xfrm>
            <a:off x="4800600" y="1905120"/>
            <a:ext cx="3733560" cy="914040"/>
          </a:xfrm>
          <a:prstGeom prst="wedgeRoundRectCallout">
            <a:avLst>
              <a:gd name="adj1" fmla="val -60120"/>
              <a:gd name="adj2" fmla="val 1169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Employee may be assigned unique Skills (beyond those defined by the position)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51" dur="indefinite" restart="never" nodeType="tmRoot">
          <p:childTnLst>
            <p:seq>
              <p:cTn id="252" dur="indefinite" nodeType="mainSeq">
                <p:childTnLst>
                  <p:par>
                    <p:cTn id="253" nodeType="clickEffect" fill="hold">
                      <p:stCondLst>
                        <p:cond delay="indefinite"/>
                      </p:stCondLst>
                      <p:childTnLst>
                        <p:par>
                          <p:cTn id="2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Training Requirements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228600" y="1219320"/>
            <a:ext cx="8610120" cy="457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 Requirements = Unique Employee Requirements + Employee Skills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Training Reqs  = Employee Reqs + Position Reqs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39" name="Rectangle 4"/>
          <p:cNvSpPr/>
          <p:nvPr/>
        </p:nvSpPr>
        <p:spPr>
          <a:xfrm>
            <a:off x="2743200" y="3581280"/>
            <a:ext cx="2971440" cy="121896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Employee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Unique Employee Training Requirements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Employee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Rectangle 5"/>
          <p:cNvSpPr/>
          <p:nvPr/>
        </p:nvSpPr>
        <p:spPr>
          <a:xfrm>
            <a:off x="6324480" y="358128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Box 14"/>
          <p:cNvSpPr/>
          <p:nvPr/>
        </p:nvSpPr>
        <p:spPr>
          <a:xfrm>
            <a:off x="5799240" y="380196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TextBox 14"/>
          <p:cNvSpPr/>
          <p:nvPr/>
        </p:nvSpPr>
        <p:spPr>
          <a:xfrm>
            <a:off x="2209680" y="380988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=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" name="Rounded Rectangle 8"/>
          <p:cNvSpPr/>
          <p:nvPr/>
        </p:nvSpPr>
        <p:spPr>
          <a:xfrm>
            <a:off x="228600" y="365760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employee is to log in and use the database,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a password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be greater than the minimum # of characters defined in the set-up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may be from 1 to 50 characters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must include at least one Capital letter, one lowercase letter, and one number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which privileges apply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Only active employees may log in to the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prevent an active employee from logging in to the database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the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Delete Username and Password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button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Privileges and Password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- Privileges and Password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1533600" y="809640"/>
            <a:ext cx="5933880" cy="51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8" name="AutoShape 16"/>
          <p:cNvSpPr/>
          <p:nvPr/>
        </p:nvSpPr>
        <p:spPr>
          <a:xfrm>
            <a:off x="5334120" y="3657600"/>
            <a:ext cx="2133360" cy="761760"/>
          </a:xfrm>
          <a:prstGeom prst="wedgeRoundRectCallout">
            <a:avLst>
              <a:gd name="adj1" fmla="val -34611"/>
              <a:gd name="adj2" fmla="val 16270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create login credentials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49" name="Picture 4" descr="C:\Users\Sunday\AppData\Local\Temp\SNAGHTMLc294ce7.PNG"/>
          <p:cNvPicPr/>
          <p:nvPr/>
        </p:nvPicPr>
        <p:blipFill>
          <a:blip r:embed="rId2"/>
          <a:stretch/>
        </p:blipFill>
        <p:spPr>
          <a:xfrm>
            <a:off x="3505320" y="1523880"/>
            <a:ext cx="3809520" cy="20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Picture 5" descr=""/>
          <p:cNvPicPr/>
          <p:nvPr/>
        </p:nvPicPr>
        <p:blipFill>
          <a:blip r:embed="rId3"/>
          <a:stretch/>
        </p:blipFill>
        <p:spPr>
          <a:xfrm>
            <a:off x="1523880" y="838080"/>
            <a:ext cx="6343200" cy="55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AutoShape 16"/>
          <p:cNvSpPr/>
          <p:nvPr/>
        </p:nvSpPr>
        <p:spPr>
          <a:xfrm>
            <a:off x="1752480" y="1752480"/>
            <a:ext cx="1752120" cy="685440"/>
          </a:xfrm>
          <a:prstGeom prst="wedgeRoundRectCallout">
            <a:avLst>
              <a:gd name="adj1" fmla="val 65130"/>
              <a:gd name="adj2" fmla="val 1415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an Access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AutoShape 16"/>
          <p:cNvSpPr/>
          <p:nvPr/>
        </p:nvSpPr>
        <p:spPr>
          <a:xfrm>
            <a:off x="5791320" y="3200400"/>
            <a:ext cx="1752120" cy="837720"/>
          </a:xfrm>
          <a:prstGeom prst="wedgeRoundRectCallout">
            <a:avLst>
              <a:gd name="adj1" fmla="val -142944"/>
              <a:gd name="adj2" fmla="val 6526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 set access privileges manually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58" dur="indefinite" restart="never" nodeType="tmRoot">
          <p:childTnLst>
            <p:seq>
              <p:cTn id="259" dur="indefinite" nodeType="mainSeq">
                <p:childTnLst>
                  <p:par>
                    <p:cTn id="260" nodeType="clickEffect" fill="hold">
                      <p:stCondLst>
                        <p:cond delay="indefinite"/>
                      </p:stCondLst>
                      <p:childTnLst>
                        <p:par>
                          <p:cTn id="2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nodeType="clickEffect" fill="hold">
                      <p:stCondLst>
                        <p:cond delay="indefinite"/>
                      </p:stCondLst>
                      <p:childTnLst>
                        <p:par>
                          <p:cTn id="2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nodeType="clickEffect" fill="hold">
                      <p:stCondLst>
                        <p:cond delay="indefinite"/>
                      </p:stCondLst>
                      <p:childTnLst>
                        <p:par>
                          <p:cTn id="2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nodeType="clickEffect" fill="hold">
                      <p:stCondLst>
                        <p:cond delay="indefinite"/>
                      </p:stCondLst>
                      <p:childTnLst>
                        <p:par>
                          <p:cTn id="2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1309680" y="1152360"/>
            <a:ext cx="6522840" cy="455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Employee – Linked Files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5" name="AutoShape 16"/>
          <p:cNvSpPr/>
          <p:nvPr/>
        </p:nvSpPr>
        <p:spPr>
          <a:xfrm>
            <a:off x="3352680" y="4267080"/>
            <a:ext cx="3733560" cy="914040"/>
          </a:xfrm>
          <a:prstGeom prst="wedgeRoundRectCallout">
            <a:avLst>
              <a:gd name="adj1" fmla="val -47292"/>
              <a:gd name="adj2" fmla="val -11871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documents such as resumes / CV’s, prior certifications, licenses, etc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86" dur="indefinite" restart="never" nodeType="tmRoot">
          <p:childTnLst>
            <p:seq>
              <p:cTn id="287" dur="indefinite" nodeType="mainSeq">
                <p:childTnLst>
                  <p:par>
                    <p:cTn id="288" nodeType="clickEffect" fill="hold">
                      <p:stCondLst>
                        <p:cond delay="indefinite"/>
                      </p:stCondLst>
                      <p:childTnLst>
                        <p:par>
                          <p:cTn id="2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Sec. 820.25 Personnel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(a)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General.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Each manufacturer shall have sufficient personnel with the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necessary education, background, training, and experience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assure that all activities required by this part are correctly performed.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(b)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Training.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Each manufacturer shall establish procedures for identifying training needs and ensure that all personnel are trained to adequately perform their assigned responsibilities.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shall be documented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(1) As part of their training, personnel shall be made aware of device defects which may occur from the improper performance of their specific jobs.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(2) Personnel who perform verification and validation activities shall be made aware of defects and errors that may be encountered as part of their job functions.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687240" indent="-23184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06" name="Rectangle 3"/>
          <p:cNvSpPr/>
          <p:nvPr/>
        </p:nvSpPr>
        <p:spPr>
          <a:xfrm>
            <a:off x="1066680" y="4495680"/>
            <a:ext cx="6993720" cy="11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trike="noStrike" u="none">
                <a:solidFill>
                  <a:schemeClr val="accent6">
                    <a:tint val="90000"/>
                  </a:schemeClr>
                </a:solidFill>
                <a:effectLst/>
                <a:uFillTx/>
                <a:latin typeface="Book Antiqua"/>
              </a:rPr>
              <a:t>The T-Med Database helps 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600" strike="noStrike" u="none">
                <a:solidFill>
                  <a:schemeClr val="accent6">
                    <a:tint val="90000"/>
                  </a:schemeClr>
                </a:solidFill>
                <a:effectLst/>
                <a:uFillTx/>
                <a:latin typeface="Book Antiqua"/>
              </a:rPr>
              <a:t>comply with these requirements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3" descr=""/>
          <p:cNvPicPr/>
          <p:nvPr/>
        </p:nvPicPr>
        <p:blipFill>
          <a:blip r:embed="rId1"/>
          <a:stretch/>
        </p:blipFill>
        <p:spPr>
          <a:xfrm>
            <a:off x="1419120" y="866880"/>
            <a:ext cx="6305040" cy="553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form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8" name="AutoShape 16"/>
          <p:cNvSpPr/>
          <p:nvPr/>
        </p:nvSpPr>
        <p:spPr>
          <a:xfrm>
            <a:off x="6019920" y="3429000"/>
            <a:ext cx="2514240" cy="1904760"/>
          </a:xfrm>
          <a:prstGeom prst="wedgeRoundRectCallout">
            <a:avLst>
              <a:gd name="adj1" fmla="val -79310"/>
              <a:gd name="adj2" fmla="val -6025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Account will be locked if there are an excessive number of failed login attempts.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Admin must uncheck box and reset password to re-activate the Employee login credentials.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AutoShape 16"/>
          <p:cNvSpPr/>
          <p:nvPr/>
        </p:nvSpPr>
        <p:spPr>
          <a:xfrm>
            <a:off x="5943600" y="1219320"/>
            <a:ext cx="2514240" cy="1218960"/>
          </a:xfrm>
          <a:prstGeom prst="wedgeRoundRectCallout">
            <a:avLst>
              <a:gd name="adj1" fmla="val -70653"/>
              <a:gd name="adj2" fmla="val 8620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Administrator may reset or update the employee’s password using this button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AutoShape 16"/>
          <p:cNvSpPr/>
          <p:nvPr/>
        </p:nvSpPr>
        <p:spPr>
          <a:xfrm>
            <a:off x="1600200" y="4572000"/>
            <a:ext cx="2209320" cy="914040"/>
          </a:xfrm>
          <a:prstGeom prst="wedgeRoundRectCallout">
            <a:avLst>
              <a:gd name="adj1" fmla="val 115213"/>
              <a:gd name="adj2" fmla="val 10067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delete employee login credentials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nodeType="clickEffect" fill="hold">
                      <p:stCondLst>
                        <p:cond delay="indefinite"/>
                      </p:stCondLst>
                      <p:childTnLst>
                        <p:par>
                          <p:cTn id="2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nodeType="clickEffect" fill="hold">
                      <p:stCondLst>
                        <p:cond delay="indefinite"/>
                      </p:stCondLst>
                      <p:childTnLst>
                        <p:par>
                          <p:cTn id="3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nodeType="clickEffect" fill="hold">
                      <p:stCondLst>
                        <p:cond delay="indefinite"/>
                      </p:stCondLst>
                      <p:childTnLst>
                        <p:par>
                          <p:cTn id="3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T-Med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buNone/>
            </a:pPr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5048280" y="3657600"/>
            <a:ext cx="2952360" cy="19807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4010040" y="119160"/>
            <a:ext cx="4905000" cy="6619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5" descr=""/>
          <p:cNvPicPr/>
          <p:nvPr/>
        </p:nvPicPr>
        <p:blipFill>
          <a:blip r:embed="rId1"/>
          <a:stretch/>
        </p:blipFill>
        <p:spPr>
          <a:xfrm>
            <a:off x="1600200" y="990720"/>
            <a:ext cx="5965560" cy="515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a New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69" name="Picture 6" descr=""/>
          <p:cNvPicPr/>
          <p:nvPr/>
        </p:nvPicPr>
        <p:blipFill>
          <a:blip r:embed="rId2"/>
          <a:stretch/>
        </p:blipFill>
        <p:spPr>
          <a:xfrm>
            <a:off x="1109520" y="652320"/>
            <a:ext cx="6922800" cy="5552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10" dur="indefinite" restart="never" nodeType="tmRoot">
          <p:childTnLst>
            <p:seq>
              <p:cTn id="311" dur="indefinite" nodeType="mainSeq">
                <p:childTnLst>
                  <p:par>
                    <p:cTn id="312" nodeType="clickEffect" fill="hold">
                      <p:stCondLst>
                        <p:cond delay="indefinite"/>
                      </p:stCondLst>
                      <p:childTnLst>
                        <p:par>
                          <p:cTn id="31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 a New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a Class Date 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date range may also be entered, but the single date is required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Duration is either calculated from the date range or entered manually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Select the Class Name from the list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the Instructor Name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training roster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Have employees sign a roster proving they attended the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Scan the document and create an electronic file (.pdf)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Link the electronic file to the training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recertification is required enter the Recertification Date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Then enter each attendee with Pass/fail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Pass/fail is important for the subsequent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If a test was taken, it may be scanned and linked to each employee name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the employees that attended the class and indicate Pass / Fail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20"/>
              </a:spcBef>
              <a:buNone/>
            </a:pP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"/>
          <p:cNvPicPr/>
          <p:nvPr/>
        </p:nvPicPr>
        <p:blipFill>
          <a:blip r:embed="rId1"/>
          <a:stretch/>
        </p:blipFill>
        <p:spPr>
          <a:xfrm>
            <a:off x="1038240" y="676440"/>
            <a:ext cx="7065720" cy="55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a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4" name="AutoShape 12"/>
          <p:cNvSpPr/>
          <p:nvPr/>
        </p:nvSpPr>
        <p:spPr>
          <a:xfrm>
            <a:off x="1143000" y="1600200"/>
            <a:ext cx="1980720" cy="609120"/>
          </a:xfrm>
          <a:prstGeom prst="wedgeRoundRectCallout">
            <a:avLst>
              <a:gd name="adj1" fmla="val 70431"/>
              <a:gd name="adj2" fmla="val 98597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electronic roster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AutoShape 13"/>
          <p:cNvSpPr/>
          <p:nvPr/>
        </p:nvSpPr>
        <p:spPr>
          <a:xfrm>
            <a:off x="4952880" y="4114800"/>
            <a:ext cx="1980720" cy="761760"/>
          </a:xfrm>
          <a:prstGeom prst="wedgeRoundRectCallout">
            <a:avLst>
              <a:gd name="adj1" fmla="val 24880"/>
              <a:gd name="adj2" fmla="val -1404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electronic test results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AutoShape 21"/>
          <p:cNvSpPr/>
          <p:nvPr/>
        </p:nvSpPr>
        <p:spPr>
          <a:xfrm>
            <a:off x="5867280" y="1447920"/>
            <a:ext cx="1980720" cy="761760"/>
          </a:xfrm>
          <a:prstGeom prst="wedgeRoundRectCallout">
            <a:avLst>
              <a:gd name="adj1" fmla="val -81514"/>
              <a:gd name="adj2" fmla="val 134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Define date when recertification is required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AutoShape 22"/>
          <p:cNvSpPr/>
          <p:nvPr/>
        </p:nvSpPr>
        <p:spPr>
          <a:xfrm>
            <a:off x="7162920" y="3048120"/>
            <a:ext cx="1980720" cy="609120"/>
          </a:xfrm>
          <a:prstGeom prst="wedgeRoundRectCallout">
            <a:avLst>
              <a:gd name="adj1" fmla="val -35153"/>
              <a:gd name="adj2" fmla="val 14287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Generate a summary report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AutoShape 13"/>
          <p:cNvSpPr/>
          <p:nvPr/>
        </p:nvSpPr>
        <p:spPr>
          <a:xfrm>
            <a:off x="228600" y="5257800"/>
            <a:ext cx="1980720" cy="761760"/>
          </a:xfrm>
          <a:prstGeom prst="wedgeRoundRectCallout">
            <a:avLst>
              <a:gd name="adj1" fmla="val 79171"/>
              <a:gd name="adj2" fmla="val 1179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Electronic signature required for approval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AutoShape 22"/>
          <p:cNvSpPr/>
          <p:nvPr/>
        </p:nvSpPr>
        <p:spPr>
          <a:xfrm>
            <a:off x="7543800" y="4952880"/>
            <a:ext cx="1447560" cy="609120"/>
          </a:xfrm>
          <a:prstGeom prst="wedgeRoundRectCallout">
            <a:avLst>
              <a:gd name="adj1" fmla="val -49139"/>
              <a:gd name="adj2" fmla="val -10258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Print a certificate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AutoShape 13"/>
          <p:cNvSpPr/>
          <p:nvPr/>
        </p:nvSpPr>
        <p:spPr>
          <a:xfrm>
            <a:off x="1981080" y="4267080"/>
            <a:ext cx="1980720" cy="761760"/>
          </a:xfrm>
          <a:prstGeom prst="wedgeRoundRectCallout">
            <a:avLst>
              <a:gd name="adj1" fmla="val 15005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measures of training effectiveness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1" name="Picture 4" descr=""/>
          <p:cNvPicPr/>
          <p:nvPr/>
        </p:nvPicPr>
        <p:blipFill>
          <a:blip r:embed="rId2"/>
          <a:stretch/>
        </p:blipFill>
        <p:spPr>
          <a:xfrm>
            <a:off x="914400" y="609480"/>
            <a:ext cx="7029000" cy="5435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17" dur="indefinite" restart="never" nodeType="tmRoot">
          <p:childTnLst>
            <p:seq>
              <p:cTn id="318" dur="indefinite" nodeType="mainSeq">
                <p:childTnLst>
                  <p:par>
                    <p:cTn id="319" nodeType="clickEffect" fill="hold">
                      <p:stCondLst>
                        <p:cond delay="indefinite"/>
                      </p:stCondLst>
                      <p:childTnLst>
                        <p:par>
                          <p:cTn id="3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nodeType="clickEffect" fill="hold">
                      <p:stCondLst>
                        <p:cond delay="indefinite"/>
                      </p:stCondLst>
                      <p:childTnLst>
                        <p:par>
                          <p:cTn id="3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nodeType="clickEffect" fill="hold">
                      <p:stCondLst>
                        <p:cond delay="indefinite"/>
                      </p:stCondLst>
                      <p:childTnLst>
                        <p:par>
                          <p:cTn id="3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nodeType="clickEffect" fill="hold">
                      <p:stCondLst>
                        <p:cond delay="indefinite"/>
                      </p:stCondLst>
                      <p:childTnLst>
                        <p:par>
                          <p:cTn id="3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nodeType="clickEffect" fill="hold">
                      <p:stCondLst>
                        <p:cond delay="indefinite"/>
                      </p:stCondLst>
                      <p:childTnLst>
                        <p:par>
                          <p:cTn id="3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nodeType="clickEffect" fill="hold">
                      <p:stCondLst>
                        <p:cond delay="indefinite"/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nodeType="clickEffect" fill="hold">
                      <p:stCondLst>
                        <p:cond delay="indefinite"/>
                      </p:stCondLst>
                      <p:childTnLst>
                        <p:par>
                          <p:cTn id="3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nodeType="clickEffect" fill="hold">
                      <p:stCondLst>
                        <p:cond delay="indefinite"/>
                      </p:stCondLst>
                      <p:childTnLst>
                        <p:par>
                          <p:cTn id="3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"/>
          <p:cNvPicPr/>
          <p:nvPr/>
        </p:nvPicPr>
        <p:blipFill>
          <a:blip r:embed="rId1"/>
          <a:stretch/>
        </p:blipFill>
        <p:spPr>
          <a:xfrm>
            <a:off x="1676520" y="925560"/>
            <a:ext cx="5625720" cy="48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Schedule a Future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84" name="Picture 13" descr=""/>
          <p:cNvPicPr/>
          <p:nvPr/>
        </p:nvPicPr>
        <p:blipFill>
          <a:blip r:embed="rId2"/>
          <a:stretch/>
        </p:blipFill>
        <p:spPr>
          <a:xfrm>
            <a:off x="1566720" y="1295280"/>
            <a:ext cx="6770160" cy="411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5" name="AutoShape 8"/>
          <p:cNvSpPr/>
          <p:nvPr/>
        </p:nvSpPr>
        <p:spPr>
          <a:xfrm>
            <a:off x="380880" y="685800"/>
            <a:ext cx="1980720" cy="609120"/>
          </a:xfrm>
          <a:prstGeom prst="wedgeRoundRectCallout">
            <a:avLst>
              <a:gd name="adj1" fmla="val 49394"/>
              <a:gd name="adj2" fmla="val 8169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event information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Rectangle 14"/>
          <p:cNvSpPr/>
          <p:nvPr/>
        </p:nvSpPr>
        <p:spPr>
          <a:xfrm>
            <a:off x="1828800" y="1523880"/>
            <a:ext cx="5409720" cy="144756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7" name="AutoShape 9"/>
          <p:cNvSpPr/>
          <p:nvPr/>
        </p:nvSpPr>
        <p:spPr>
          <a:xfrm>
            <a:off x="609480" y="4419720"/>
            <a:ext cx="1980720" cy="761760"/>
          </a:xfrm>
          <a:prstGeom prst="wedgeRoundRectCallout">
            <a:avLst>
              <a:gd name="adj1" fmla="val 35551"/>
              <a:gd name="adj2" fmla="val -8645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employees scheduled to attend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AutoShape 9"/>
          <p:cNvSpPr/>
          <p:nvPr/>
        </p:nvSpPr>
        <p:spPr>
          <a:xfrm>
            <a:off x="4724280" y="3733920"/>
            <a:ext cx="2361960" cy="1066320"/>
          </a:xfrm>
          <a:prstGeom prst="wedgeRoundRectCallout">
            <a:avLst>
              <a:gd name="adj1" fmla="val 9745"/>
              <a:gd name="adj2" fmla="val -9870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Or, click to add all employees with the specified training class as a gap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59" dur="indefinite" restart="never" nodeType="tmRoot">
          <p:childTnLst>
            <p:seq>
              <p:cTn id="360" dur="indefinite" nodeType="mainSeq">
                <p:childTnLst>
                  <p:par>
                    <p:cTn id="361" nodeType="clickEffect" fill="hold">
                      <p:stCondLst>
                        <p:cond delay="indefinite"/>
                      </p:stCondLst>
                      <p:childTnLst>
                        <p:par>
                          <p:cTn id="3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nodeType="clickEffect" fill="hold">
                      <p:stCondLst>
                        <p:cond delay="indefinite"/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nodeType="clickEffect" fill="hold">
                      <p:stCondLst>
                        <p:cond delay="indefinite"/>
                      </p:stCondLst>
                      <p:childTnLst>
                        <p:par>
                          <p:cTn id="3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nodeType="clickEffect" fill="hold">
                      <p:stCondLst>
                        <p:cond delay="indefinite"/>
                      </p:stCondLst>
                      <p:childTnLst>
                        <p:par>
                          <p:cTn id="3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Schedule a Future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90" name="Picture 13" descr=""/>
          <p:cNvPicPr/>
          <p:nvPr/>
        </p:nvPicPr>
        <p:blipFill>
          <a:blip r:embed="rId1"/>
          <a:stretch/>
        </p:blipFill>
        <p:spPr>
          <a:xfrm>
            <a:off x="1185840" y="1371600"/>
            <a:ext cx="6770160" cy="411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1" name="AutoShape 9"/>
          <p:cNvSpPr/>
          <p:nvPr/>
        </p:nvSpPr>
        <p:spPr>
          <a:xfrm>
            <a:off x="4191120" y="2209680"/>
            <a:ext cx="1980720" cy="609120"/>
          </a:xfrm>
          <a:prstGeom prst="wedgeRoundRectCallout">
            <a:avLst>
              <a:gd name="adj1" fmla="val 87750"/>
              <a:gd name="adj2" fmla="val 1224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Review the entire training schedule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2"/>
          <a:stretch/>
        </p:blipFill>
        <p:spPr>
          <a:xfrm>
            <a:off x="1114560" y="3486240"/>
            <a:ext cx="7135560" cy="199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AutoShape 9"/>
          <p:cNvSpPr/>
          <p:nvPr/>
        </p:nvSpPr>
        <p:spPr>
          <a:xfrm>
            <a:off x="4343400" y="3809880"/>
            <a:ext cx="2361960" cy="1066320"/>
          </a:xfrm>
          <a:prstGeom prst="wedgeRoundRectCallout">
            <a:avLst>
              <a:gd name="adj1" fmla="val 62741"/>
              <a:gd name="adj2" fmla="val -7523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print a Class Roster (may be used as a “sign-in sheet”, scan and link to event)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4" name="Picture 3" descr=""/>
          <p:cNvPicPr/>
          <p:nvPr/>
        </p:nvPicPr>
        <p:blipFill>
          <a:blip r:embed="rId3"/>
          <a:stretch/>
        </p:blipFill>
        <p:spPr>
          <a:xfrm>
            <a:off x="914400" y="2895480"/>
            <a:ext cx="7437240" cy="31906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88" dur="indefinite" restart="never" nodeType="tmRoot">
          <p:childTnLst>
            <p:seq>
              <p:cTn id="389" dur="indefinite" nodeType="mainSeq">
                <p:childTnLst>
                  <p:par>
                    <p:cTn id="390" nodeType="clickEffect" fill="hold">
                      <p:stCondLst>
                        <p:cond delay="indefinite"/>
                      </p:stCondLst>
                      <p:childTnLst>
                        <p:par>
                          <p:cTn id="3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nodeType="clickEffect" fill="hold">
                      <p:stCondLst>
                        <p:cond delay="indefinite"/>
                      </p:stCondLst>
                      <p:childTnLst>
                        <p:par>
                          <p:cTn id="3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nodeType="clickEffect" fill="hold">
                      <p:stCondLst>
                        <p:cond delay="indefinite"/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0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0" descr=""/>
          <p:cNvPicPr/>
          <p:nvPr/>
        </p:nvPicPr>
        <p:blipFill>
          <a:blip r:embed="rId1"/>
          <a:stretch/>
        </p:blipFill>
        <p:spPr>
          <a:xfrm>
            <a:off x="2133720" y="1782720"/>
            <a:ext cx="5279760" cy="456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Rectangle 3"/>
          <p:cNvSpPr/>
          <p:nvPr/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 the </a:t>
            </a:r>
            <a:r>
              <a:rPr b="0" i="1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Existing</a:t>
            </a: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Event button to convert a Scheduled event to a Completed event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760320">
              <a:lnSpc>
                <a:spcPct val="100000"/>
              </a:lnSpc>
              <a:spcBef>
                <a:spcPts val="380"/>
              </a:spcBef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760320">
              <a:lnSpc>
                <a:spcPct val="100000"/>
              </a:lnSpc>
              <a:spcBef>
                <a:spcPts val="420"/>
              </a:spcBef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Hold a Scheduled Training Event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98" name="Picture 5" descr=""/>
          <p:cNvPicPr/>
          <p:nvPr/>
        </p:nvPicPr>
        <p:blipFill>
          <a:blip r:embed="rId2"/>
          <a:stretch/>
        </p:blipFill>
        <p:spPr>
          <a:xfrm>
            <a:off x="914400" y="1676520"/>
            <a:ext cx="7265520" cy="472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9" name="AutoShape 9"/>
          <p:cNvSpPr/>
          <p:nvPr/>
        </p:nvSpPr>
        <p:spPr>
          <a:xfrm>
            <a:off x="6948360" y="1065240"/>
            <a:ext cx="1980720" cy="761760"/>
          </a:xfrm>
          <a:prstGeom prst="wedgeRoundRectCallout">
            <a:avLst>
              <a:gd name="adj1" fmla="val -6755"/>
              <a:gd name="adj2" fmla="val 110685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Filter the form for Scheduled Events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AutoShape 9"/>
          <p:cNvSpPr/>
          <p:nvPr/>
        </p:nvSpPr>
        <p:spPr>
          <a:xfrm>
            <a:off x="6719760" y="3427560"/>
            <a:ext cx="1980720" cy="609120"/>
          </a:xfrm>
          <a:prstGeom prst="wedgeRoundRectCallout">
            <a:avLst>
              <a:gd name="adj1" fmla="val -65000"/>
              <a:gd name="adj2" fmla="val -7502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Mark the event as Complete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AutoShape 9"/>
          <p:cNvSpPr/>
          <p:nvPr/>
        </p:nvSpPr>
        <p:spPr>
          <a:xfrm>
            <a:off x="3976560" y="3884760"/>
            <a:ext cx="1980720" cy="60912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Scan and link the training roster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2" name="AutoShape 9"/>
          <p:cNvSpPr/>
          <p:nvPr/>
        </p:nvSpPr>
        <p:spPr>
          <a:xfrm>
            <a:off x="4281480" y="5713560"/>
            <a:ext cx="1980720" cy="60912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Pass/Fail and evaluation details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nodeType="clickEffect" fill="hold">
                      <p:stCondLst>
                        <p:cond delay="indefinite"/>
                      </p:stCondLst>
                      <p:childTnLst>
                        <p:par>
                          <p:cTn id="4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nodeType="clickEffect" fill="hold">
                      <p:stCondLst>
                        <p:cond delay="indefinite"/>
                      </p:stCondLst>
                      <p:childTnLst>
                        <p:par>
                          <p:cTn id="4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nodeType="clickEffect" fill="hold">
                      <p:stCondLst>
                        <p:cond delay="indefinite"/>
                      </p:stCondLst>
                      <p:childTnLst>
                        <p:par>
                          <p:cTn id="4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nodeType="clickEffect" fill="hold">
                      <p:stCondLst>
                        <p:cond delay="indefinite"/>
                      </p:stCondLst>
                      <p:childTnLst>
                        <p:par>
                          <p:cTn id="4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3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Reports and Analysis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104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Historical Reports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Training Requirements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Gaps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T-Med Database Overview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use, menu driven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Defines employee Positions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Prerequisites, Previous qualifications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Roles and Responsibilities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required for the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Tracks training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By department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By individual employee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Record training classes, class rosters, and effectiveness measurements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Tracks re-certification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Identifies delinquent training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Measures the effectiveness of your training management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Utilizes electronic signatures and linked documents for a paperless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CFR21 Part 11 compliant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9" name="Picture 6" descr=""/>
          <p:cNvPicPr/>
          <p:nvPr/>
        </p:nvPicPr>
        <p:blipFill>
          <a:blip r:embed="rId1"/>
          <a:stretch/>
        </p:blipFill>
        <p:spPr>
          <a:xfrm>
            <a:off x="5638680" y="1143000"/>
            <a:ext cx="3123720" cy="1618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Different Report Types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Historical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 training history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Shows all employees (active or inactive)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Requirements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for active employees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Shows all required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training (training that has not yet been performed)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and Scheduled training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Delinquent re-certifications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Completed training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Gaps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Required training for active employees including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training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Needed and Scheduled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Delinquent re-certifications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00"/>
              </a:spcBef>
              <a:buNone/>
            </a:pP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8" descr=""/>
          <p:cNvPicPr/>
          <p:nvPr/>
        </p:nvPicPr>
        <p:blipFill>
          <a:blip r:embed="rId1"/>
          <a:stretch/>
        </p:blipFill>
        <p:spPr>
          <a:xfrm>
            <a:off x="1574640" y="858960"/>
            <a:ext cx="5968800" cy="516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Configurable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10" name="Picture 3" descr=""/>
          <p:cNvPicPr/>
          <p:nvPr/>
        </p:nvPicPr>
        <p:blipFill>
          <a:blip r:embed="rId2"/>
          <a:stretch/>
        </p:blipFill>
        <p:spPr>
          <a:xfrm>
            <a:off x="871560" y="1585800"/>
            <a:ext cx="7399080" cy="368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1" name="Rectangle 5"/>
          <p:cNvSpPr/>
          <p:nvPr/>
        </p:nvSpPr>
        <p:spPr>
          <a:xfrm>
            <a:off x="914400" y="1905120"/>
            <a:ext cx="2514240" cy="29714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12" name="AutoShape 9"/>
          <p:cNvSpPr/>
          <p:nvPr/>
        </p:nvSpPr>
        <p:spPr>
          <a:xfrm>
            <a:off x="4052880" y="3884760"/>
            <a:ext cx="2499840" cy="763200"/>
          </a:xfrm>
          <a:prstGeom prst="wedgeRoundRectCallout">
            <a:avLst>
              <a:gd name="adj1" fmla="val -95769"/>
              <a:gd name="adj2" fmla="val -169671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Report Filters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(different filters apply to different reports)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36" dur="indefinite" restart="never" nodeType="tmRoot">
          <p:childTnLst>
            <p:seq>
              <p:cTn id="437" dur="indefinite" nodeType="mainSeq">
                <p:childTnLst>
                  <p:par>
                    <p:cTn id="438" nodeType="clickEffect" fill="hold">
                      <p:stCondLst>
                        <p:cond delay="indefinite"/>
                      </p:stCondLst>
                      <p:childTnLst>
                        <p:par>
                          <p:cTn id="4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nodeType="clickEffect" fill="hold">
                      <p:stCondLst>
                        <p:cond delay="indefinite"/>
                      </p:stCondLst>
                      <p:childTnLst>
                        <p:par>
                          <p:cTn id="4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5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Training History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14" name="Picture 9" descr=""/>
          <p:cNvPicPr/>
          <p:nvPr/>
        </p:nvPicPr>
        <p:blipFill>
          <a:blip r:embed="rId1"/>
          <a:stretch/>
        </p:blipFill>
        <p:spPr>
          <a:xfrm>
            <a:off x="843120" y="1557360"/>
            <a:ext cx="7455960" cy="3742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Gaps By Department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16" name="Picture 2" descr=""/>
          <p:cNvPicPr/>
          <p:nvPr/>
        </p:nvPicPr>
        <p:blipFill>
          <a:blip r:embed="rId1"/>
          <a:stretch/>
        </p:blipFill>
        <p:spPr>
          <a:xfrm>
            <a:off x="139680" y="1143000"/>
            <a:ext cx="8851680" cy="4781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AutoShape 9"/>
          <p:cNvSpPr/>
          <p:nvPr/>
        </p:nvSpPr>
        <p:spPr>
          <a:xfrm>
            <a:off x="2286000" y="2819520"/>
            <a:ext cx="2195280" cy="609120"/>
          </a:xfrm>
          <a:prstGeom prst="wedgeRoundRectCallout">
            <a:avLst>
              <a:gd name="adj1" fmla="val 93597"/>
              <a:gd name="adj2" fmla="val 9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Need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indicates class has not been taken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AutoShape 9"/>
          <p:cNvSpPr/>
          <p:nvPr/>
        </p:nvSpPr>
        <p:spPr>
          <a:xfrm>
            <a:off x="2362320" y="4191120"/>
            <a:ext cx="2195280" cy="990360"/>
          </a:xfrm>
          <a:prstGeom prst="wedgeRoundRectCallout">
            <a:avLst>
              <a:gd name="adj1" fmla="val 84176"/>
              <a:gd name="adj2" fmla="val 7208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6600"/>
                </a:solidFill>
                <a:effectLst/>
                <a:uFillTx/>
                <a:latin typeface="Verdana"/>
              </a:rPr>
              <a:t>Scheduled</a:t>
            </a: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class has not been taken, but is scheduled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9" name="AutoShape 9"/>
          <p:cNvSpPr/>
          <p:nvPr/>
        </p:nvSpPr>
        <p:spPr>
          <a:xfrm>
            <a:off x="4876920" y="2362320"/>
            <a:ext cx="2728440" cy="533160"/>
          </a:xfrm>
          <a:prstGeom prst="wedgeRoundRectCallout">
            <a:avLst>
              <a:gd name="adj1" fmla="val 30764"/>
              <a:gd name="adj2" fmla="val 142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recertification is delinquent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55" dur="indefinite" restart="never" nodeType="tmRoot">
          <p:childTnLst>
            <p:seq>
              <p:cTn id="456" dur="indefinite" nodeType="mainSeq">
                <p:childTnLst>
                  <p:par>
                    <p:cTn id="457" nodeType="clickEffect" fill="hold">
                      <p:stCondLst>
                        <p:cond delay="indefinite"/>
                      </p:stCondLst>
                      <p:childTnLst>
                        <p:par>
                          <p:cTn id="4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nodeType="clickEffect" fill="hold">
                      <p:stCondLst>
                        <p:cond delay="indefinite"/>
                      </p:stCondLst>
                      <p:childTnLst>
                        <p:par>
                          <p:cTn id="4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6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nodeType="clickEffect" fill="hold">
                      <p:stCondLst>
                        <p:cond delay="indefinite"/>
                      </p:stCondLst>
                      <p:childTnLst>
                        <p:par>
                          <p:cTn id="4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Reports – Requirements By Department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21" name="Picture 2" descr=""/>
          <p:cNvPicPr/>
          <p:nvPr/>
        </p:nvPicPr>
        <p:blipFill>
          <a:blip r:embed="rId1"/>
          <a:stretch/>
        </p:blipFill>
        <p:spPr>
          <a:xfrm>
            <a:off x="304920" y="868320"/>
            <a:ext cx="8686440" cy="5455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AutoShape 9"/>
          <p:cNvSpPr/>
          <p:nvPr/>
        </p:nvSpPr>
        <p:spPr>
          <a:xfrm>
            <a:off x="2286000" y="2819520"/>
            <a:ext cx="2195280" cy="609120"/>
          </a:xfrm>
          <a:prstGeom prst="wedgeRoundRectCallout">
            <a:avLst>
              <a:gd name="adj1" fmla="val 93597"/>
              <a:gd name="adj2" fmla="val 9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Need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indicates class has not been taken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AutoShape 9"/>
          <p:cNvSpPr/>
          <p:nvPr/>
        </p:nvSpPr>
        <p:spPr>
          <a:xfrm>
            <a:off x="2133720" y="4267080"/>
            <a:ext cx="2195280" cy="990360"/>
          </a:xfrm>
          <a:prstGeom prst="wedgeRoundRectCallout">
            <a:avLst>
              <a:gd name="adj1" fmla="val 89134"/>
              <a:gd name="adj2" fmla="val 11164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6600"/>
                </a:solidFill>
                <a:effectLst/>
                <a:uFillTx/>
                <a:latin typeface="Verdana"/>
              </a:rPr>
              <a:t>Scheduled</a:t>
            </a: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class has not been taken, but is scheduled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AutoShape 9"/>
          <p:cNvSpPr/>
          <p:nvPr/>
        </p:nvSpPr>
        <p:spPr>
          <a:xfrm>
            <a:off x="3657600" y="609480"/>
            <a:ext cx="2195280" cy="609120"/>
          </a:xfrm>
          <a:prstGeom prst="wedgeRoundRectCallout">
            <a:avLst>
              <a:gd name="adj1" fmla="val 75255"/>
              <a:gd name="adj2" fmla="val 4639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Key performance indicators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AutoShape 9"/>
          <p:cNvSpPr/>
          <p:nvPr/>
        </p:nvSpPr>
        <p:spPr>
          <a:xfrm>
            <a:off x="5029200" y="2133720"/>
            <a:ext cx="2728440" cy="533160"/>
          </a:xfrm>
          <a:prstGeom prst="wedgeRoundRectCallout">
            <a:avLst>
              <a:gd name="adj1" fmla="val 30764"/>
              <a:gd name="adj2" fmla="val 142213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recertification is delinquent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AutoShape 9"/>
          <p:cNvSpPr/>
          <p:nvPr/>
        </p:nvSpPr>
        <p:spPr>
          <a:xfrm>
            <a:off x="6553080" y="3505320"/>
            <a:ext cx="2423880" cy="533160"/>
          </a:xfrm>
          <a:prstGeom prst="wedgeRoundRectCallout">
            <a:avLst>
              <a:gd name="adj1" fmla="val 11620"/>
              <a:gd name="adj2" fmla="val 129972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ff0000"/>
                </a:solidFill>
                <a:effectLst/>
                <a:uFillTx/>
                <a:latin typeface="Verdana"/>
              </a:rPr>
              <a:t>Date In Red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indicates training is past due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72" dur="indefinite" restart="never" nodeType="tmRoot">
          <p:childTnLst>
            <p:seq>
              <p:cTn id="473" dur="indefinite" nodeType="mainSeq">
                <p:childTnLst>
                  <p:par>
                    <p:cTn id="474" nodeType="clickEffect" fill="hold">
                      <p:stCondLst>
                        <p:cond delay="indefinite"/>
                      </p:stCondLst>
                      <p:childTnLst>
                        <p:par>
                          <p:cTn id="4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7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nodeType="clickEffect" fill="hold">
                      <p:stCondLst>
                        <p:cond delay="indefinite"/>
                      </p:stCondLst>
                      <p:childTnLst>
                        <p:par>
                          <p:cTn id="4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nodeType="clickEffect" fill="hold">
                      <p:stCondLst>
                        <p:cond delay="indefinite"/>
                      </p:stCondLst>
                      <p:childTnLst>
                        <p:par>
                          <p:cTn id="4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8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nodeType="clickEffect" fill="hold">
                      <p:stCondLst>
                        <p:cond delay="indefinite"/>
                      </p:stCondLst>
                      <p:childTnLst>
                        <p:par>
                          <p:cTn id="4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nodeType="clickEffect" fill="hold">
                      <p:stCondLst>
                        <p:cond delay="indefinite"/>
                      </p:stCondLst>
                      <p:childTnLst>
                        <p:par>
                          <p:cTn id="4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&amp; Email reports to all delinquent employees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328" name="Picture 5" descr=""/>
          <p:cNvPicPr/>
          <p:nvPr/>
        </p:nvPicPr>
        <p:blipFill>
          <a:blip r:embed="rId1"/>
          <a:stretch/>
        </p:blipFill>
        <p:spPr>
          <a:xfrm>
            <a:off x="880920" y="1562040"/>
            <a:ext cx="7380000" cy="373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" name="Picture 6" descr=""/>
          <p:cNvPicPr/>
          <p:nvPr/>
        </p:nvPicPr>
        <p:blipFill>
          <a:blip r:embed="rId2"/>
          <a:stretch/>
        </p:blipFill>
        <p:spPr>
          <a:xfrm>
            <a:off x="333360" y="1266840"/>
            <a:ext cx="8475480" cy="432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AutoShape 9"/>
          <p:cNvSpPr/>
          <p:nvPr/>
        </p:nvSpPr>
        <p:spPr>
          <a:xfrm>
            <a:off x="4419720" y="1600200"/>
            <a:ext cx="2195280" cy="837720"/>
          </a:xfrm>
          <a:prstGeom prst="wedgeRoundRectCallout">
            <a:avLst>
              <a:gd name="adj1" fmla="val -64569"/>
              <a:gd name="adj2" fmla="val 118144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addresses are automatically populated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499" dur="indefinite" restart="never" nodeType="tmRoot">
          <p:childTnLst>
            <p:seq>
              <p:cTn id="500" dur="indefinite" nodeType="mainSeq">
                <p:childTnLst>
                  <p:par>
                    <p:cTn id="501" nodeType="clickEffect" fill="hold">
                      <p:stCondLst>
                        <p:cond delay="indefinite"/>
                      </p:stCondLst>
                      <p:childTnLst>
                        <p:par>
                          <p:cTn id="5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Employee Turn Over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employee turn over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Head Count reports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Ratio of Employees hired to Terminated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Turn Over Rate = (# Employees Terminated) / (Total head Count)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33" name="Picture 5" descr=""/>
          <p:cNvPicPr/>
          <p:nvPr/>
        </p:nvPicPr>
        <p:blipFill>
          <a:blip r:embed="rId1"/>
          <a:stretch/>
        </p:blipFill>
        <p:spPr>
          <a:xfrm>
            <a:off x="380880" y="2514600"/>
            <a:ext cx="5114520" cy="355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Picture 6" descr=""/>
          <p:cNvPicPr/>
          <p:nvPr/>
        </p:nvPicPr>
        <p:blipFill>
          <a:blip r:embed="rId2"/>
          <a:stretch/>
        </p:blipFill>
        <p:spPr>
          <a:xfrm>
            <a:off x="3076560" y="1828800"/>
            <a:ext cx="6067080" cy="28382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09" dur="indefinite" restart="never" nodeType="tmRoot">
          <p:childTnLst>
            <p:seq>
              <p:cTn id="510" dur="indefinite" nodeType="mainSeq">
                <p:childTnLst>
                  <p:par>
                    <p:cTn id="511" nodeType="clickEffect" fill="hold">
                      <p:stCondLst>
                        <p:cond delay="indefinite"/>
                      </p:stCondLst>
                      <p:childTnLst>
                        <p:par>
                          <p:cTn id="5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1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Deleting Demo Data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731484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The demo is a full featured demonstration Database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Customers will purchase an activation code and activate the demo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Deleting Demo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data may be deleted once you purchase a License key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You may activate the actual file you downloaded and evaluated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delete a single employee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339" name="Picture 3" descr=""/>
          <p:cNvPicPr/>
          <p:nvPr/>
        </p:nvPicPr>
        <p:blipFill>
          <a:blip r:embed="rId1"/>
          <a:stretch/>
        </p:blipFill>
        <p:spPr>
          <a:xfrm>
            <a:off x="1052640" y="2303640"/>
            <a:ext cx="5500440" cy="3639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T-Med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effective training compliance with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21 CFR part 820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9001:2015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and execute training plans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paperless quality records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T-Med Database Overview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T-med is a Microsoft SQL based program, providing excellent reliability and security.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user interface is built on Microsoft Access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Note:  The free demo version is an Microsoft Access stand-alone database.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122480" y="2666880"/>
            <a:ext cx="6802200" cy="1528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We cover the following subjects: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 Database features and benefits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 and configuration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 plans / requirements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Qualifying Vendors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reports to manage the qualification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tips and tricks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Contact </a:t>
            </a:r>
            <a:r>
              <a:rPr b="0" lang="en-US" sz="1900" strike="noStrike" u="sng">
                <a:solidFill>
                  <a:srgbClr val="fc0128"/>
                </a:solidFill>
                <a:effectLst/>
                <a:uFillTx/>
                <a:latin typeface="Tahoma"/>
                <a:hlinkClick r:id="rId1"/>
              </a:rPr>
              <a:t>Sales@SundayBizSys.com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additional details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is engaged in software sales and consulting services.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Applies Lean Manufacturing principles to Quality Management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Sells software solutions to small businesses which help them implement ISO 13485 compliant systems for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(FMEA)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Preventive Maintenance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Satisfaction Surveys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Statistical Process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Shop Floor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will customize the software for a particular Customer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Offers full Training services customized to individual needs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 Box 3"/>
          <p:cNvSpPr/>
          <p:nvPr/>
        </p:nvSpPr>
        <p:spPr>
          <a:xfrm>
            <a:off x="2719440" y="3033720"/>
            <a:ext cx="6082920" cy="51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WordArt 4"/>
          <p:cNvSpPr txBox="1"/>
          <p:nvPr/>
        </p:nvSpPr>
        <p:spPr>
          <a:xfrm>
            <a:off x="58104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8" name="Rectangle 5"/>
          <p:cNvSpPr/>
          <p:nvPr/>
        </p:nvSpPr>
        <p:spPr>
          <a:xfrm>
            <a:off x="2209680" y="4038480"/>
            <a:ext cx="556236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/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50" name="Rectangle 7"/>
          <p:cNvSpPr/>
          <p:nvPr/>
        </p:nvSpPr>
        <p:spPr>
          <a:xfrm>
            <a:off x="1933560" y="6093000"/>
            <a:ext cx="5508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2016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Terminology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class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structured set of topics for training employees on a particular subject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Event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event in time where training was performed and attended by specific employees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for Non-Critical Tasks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tasks that do not directly effect product quality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 for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non-critical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tasks typically does not re-occur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is recorded but does not require re-certification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for Critical Tasks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tasks that directly effect product quality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Requires certification and re-certification on a periodic basis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Re-certification dates are tracked and reported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determines critical vs. non-critical tasks /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Skill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group of required training classes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Terminology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18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defined by Position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also be defined for each Employee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Total </a:t>
            </a:r>
            <a:r>
              <a:rPr b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the sum of Position and Employee Requirements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17" name="Rectangle 7"/>
          <p:cNvSpPr/>
          <p:nvPr/>
        </p:nvSpPr>
        <p:spPr>
          <a:xfrm>
            <a:off x="3352680" y="3276720"/>
            <a:ext cx="2971440" cy="121896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Employee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Unique Employee Training Requirements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Employee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14"/>
          <p:cNvSpPr/>
          <p:nvPr/>
        </p:nvSpPr>
        <p:spPr>
          <a:xfrm>
            <a:off x="228600" y="3276720"/>
            <a:ext cx="2590560" cy="121896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sng">
                <a:solidFill>
                  <a:schemeClr val="dk1"/>
                </a:solidFill>
                <a:effectLst/>
                <a:uFillTx/>
                <a:latin typeface="Arial Black"/>
              </a:rPr>
              <a:t>Position Requirements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Required Training for Position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+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Position Skills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Box 14"/>
          <p:cNvSpPr/>
          <p:nvPr/>
        </p:nvSpPr>
        <p:spPr>
          <a:xfrm>
            <a:off x="2819520" y="349740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+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Box 14"/>
          <p:cNvSpPr/>
          <p:nvPr/>
        </p:nvSpPr>
        <p:spPr>
          <a:xfrm>
            <a:off x="6408720" y="3505320"/>
            <a:ext cx="525240" cy="7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=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ounded Rectangle 17"/>
          <p:cNvSpPr/>
          <p:nvPr/>
        </p:nvSpPr>
        <p:spPr>
          <a:xfrm>
            <a:off x="7086600" y="335268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How the T-Med Database Works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136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Requirements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are compared to historical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Events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 determine training needs or </a:t>
            </a:r>
            <a:r>
              <a:rPr b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Gaps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Management must take action to schedule and execute training events to close the gaps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24" name="Rounded Rectangle 3"/>
          <p:cNvSpPr/>
          <p:nvPr/>
        </p:nvSpPr>
        <p:spPr>
          <a:xfrm>
            <a:off x="2057400" y="281952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08ec5"/>
              </a:gs>
              <a:gs pos="80000">
                <a:srgbClr val="a8baff"/>
              </a:gs>
              <a:gs pos="100000">
                <a:srgbClr val="aabbff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Requirements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Rounded Rectangle 5"/>
          <p:cNvSpPr/>
          <p:nvPr/>
        </p:nvSpPr>
        <p:spPr>
          <a:xfrm>
            <a:off x="4724280" y="2819520"/>
            <a:ext cx="1904760" cy="1066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500"/>
              </a:gs>
              <a:gs pos="80000">
                <a:srgbClr val="009800"/>
              </a:gs>
              <a:gs pos="100000">
                <a:srgbClr val="009800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Historical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Training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Events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Left-Right Arrow 9"/>
          <p:cNvSpPr/>
          <p:nvPr/>
        </p:nvSpPr>
        <p:spPr>
          <a:xfrm>
            <a:off x="4038480" y="3200400"/>
            <a:ext cx="533160" cy="304560"/>
          </a:xfrm>
          <a:prstGeom prst="left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7" name="Oval 10"/>
          <p:cNvSpPr/>
          <p:nvPr/>
        </p:nvSpPr>
        <p:spPr>
          <a:xfrm>
            <a:off x="3429000" y="4572000"/>
            <a:ext cx="1752120" cy="1142640"/>
          </a:xfrm>
          <a:prstGeom prst="ellipse">
            <a:avLst/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Gaps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Down Arrow 11"/>
          <p:cNvSpPr/>
          <p:nvPr/>
        </p:nvSpPr>
        <p:spPr>
          <a:xfrm>
            <a:off x="4114800" y="3733920"/>
            <a:ext cx="380520" cy="68544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ebebe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9" name="Pentagon 12"/>
          <p:cNvSpPr/>
          <p:nvPr/>
        </p:nvSpPr>
        <p:spPr>
          <a:xfrm>
            <a:off x="5791320" y="4724280"/>
            <a:ext cx="1828440" cy="914040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Take Action to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eliminate Gaps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Application>LibreOffice/25.2.3.2$Linux_X86_64 LibreOffice_project/520$Build-2</Application>
  <AppVersion>15.0000</AppVersion>
  <Words>2471</Words>
  <Paragraphs>429</Paragraphs>
  <Company>Amkotron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2003-02-13T22:16:03Z</dcterms:created>
  <dc:creator>Andrew Stack</dc:creator>
  <dc:description/>
  <dc:language>en-US</dc:language>
  <cp:lastModifiedBy>SBS3</cp:lastModifiedBy>
  <cp:lastPrinted>1601-01-01T00:00:00Z</cp:lastPrinted>
  <dcterms:modified xsi:type="dcterms:W3CDTF">2017-01-24T02:33:16Z</dcterms:modified>
  <cp:revision>136</cp:revision>
  <dc:subject/>
  <dc:title>Document Control Training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62</vt:r8>
  </property>
  <property fmtid="{D5CDD505-2E9C-101B-9397-08002B2CF9AE}" pid="5" name="Version">
    <vt:r8>7</vt:r8>
  </property>
</Properties>
</file>