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13.xml" ContentType="application/vnd.openxmlformats-officedocument.theme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_rels/presentation.xml.rels" ContentType="application/vnd.openxmlformats-package.relationships+xml"/>
  <Override PartName="/ppt/media/image56.png" ContentType="image/png"/>
  <Override PartName="/ppt/media/image55.png" ContentType="image/png"/>
  <Override PartName="/ppt/media/image54.png" ContentType="image/png"/>
  <Override PartName="/ppt/media/image53.png" ContentType="image/png"/>
  <Override PartName="/ppt/media/image52.png" ContentType="image/png"/>
  <Override PartName="/ppt/media/image51.png" ContentType="image/png"/>
  <Override PartName="/ppt/media/image50.png" ContentType="image/png"/>
  <Override PartName="/ppt/media/image45.png" ContentType="image/png"/>
  <Override PartName="/ppt/media/image47.png" ContentType="image/png"/>
  <Override PartName="/ppt/media/image10.png" ContentType="image/png"/>
  <Override PartName="/ppt/media/image1.png" ContentType="image/png"/>
  <Override PartName="/ppt/media/image33.png" ContentType="image/png"/>
  <Override PartName="/ppt/media/image38.png" ContentType="image/png"/>
  <Override PartName="/ppt/media/image6.png" ContentType="image/png"/>
  <Override PartName="/ppt/media/image15.png" ContentType="image/png"/>
  <Override PartName="/ppt/media/image37.png" ContentType="image/png"/>
  <Override PartName="/ppt/media/image5.png" ContentType="image/png"/>
  <Override PartName="/ppt/media/image14.png" ContentType="image/png"/>
  <Override PartName="/ppt/media/image19.png" ContentType="image/png"/>
  <Override PartName="/ppt/media/image61.png" ContentType="image/png"/>
  <Override PartName="/ppt/media/image21.png" ContentType="image/png"/>
  <Override PartName="/ppt/media/image58.png" ContentType="image/png"/>
  <Override PartName="/ppt/media/image22.png" ContentType="image/png"/>
  <Override PartName="/ppt/media/image59.png" ContentType="image/png"/>
  <Override PartName="/ppt/media/image67.png" ContentType="image/png"/>
  <Override PartName="/ppt/media/image30.png" ContentType="image/png"/>
  <Override PartName="/ppt/media/image66.png" ContentType="image/png"/>
  <Override PartName="/ppt/media/image29.png" ContentType="image/png"/>
  <Override PartName="/ppt/media/image65.png" ContentType="image/png"/>
  <Override PartName="/ppt/media/image28.png" ContentType="image/png"/>
  <Override PartName="/ppt/media/image64.png" ContentType="image/png"/>
  <Override PartName="/ppt/media/image27.png" ContentType="image/png"/>
  <Override PartName="/ppt/media/image24.png" ContentType="image/png"/>
  <Override PartName="/ppt/media/image63.png" ContentType="image/png"/>
  <Override PartName="/ppt/media/image26.png" ContentType="image/png"/>
  <Override PartName="/ppt/media/image23.png" ContentType="image/png"/>
  <Override PartName="/ppt/media/image60.png" ContentType="image/png"/>
  <Override PartName="/ppt/media/image62.png" ContentType="image/png"/>
  <Override PartName="/ppt/media/image25.png" ContentType="image/png"/>
  <Override PartName="/ppt/media/image16.png" ContentType="image/png"/>
  <Override PartName="/ppt/media/image7.png" ContentType="image/png"/>
  <Override PartName="/ppt/media/image39.png" ContentType="image/png"/>
  <Override PartName="/ppt/media/image34.png" ContentType="image/png"/>
  <Override PartName="/ppt/media/image2.png" ContentType="image/png"/>
  <Override PartName="/ppt/media/image11.png" ContentType="image/png"/>
  <Override PartName="/ppt/media/image48.png" ContentType="image/png"/>
  <Override PartName="/ppt/media/image17.png" ContentType="image/png"/>
  <Override PartName="/ppt/media/image8.png" ContentType="image/png"/>
  <Override PartName="/ppt/media/image35.png" ContentType="image/png"/>
  <Override PartName="/ppt/media/image3.png" ContentType="image/png"/>
  <Override PartName="/ppt/media/image12.png" ContentType="image/png"/>
  <Override PartName="/ppt/media/image49.png" ContentType="image/png"/>
  <Override PartName="/ppt/media/image20.png" ContentType="image/png"/>
  <Override PartName="/ppt/media/image57.png" ContentType="image/png"/>
  <Override PartName="/ppt/media/image18.png" ContentType="image/png"/>
  <Override PartName="/ppt/media/image9.png" ContentType="image/png"/>
  <Override PartName="/ppt/media/image36.png" ContentType="image/png"/>
  <Override PartName="/ppt/media/image4.png" ContentType="image/png"/>
  <Override PartName="/ppt/media/image13.png" ContentType="image/png"/>
  <Override PartName="/ppt/media/image31.png" ContentType="image/png"/>
  <Override PartName="/ppt/media/image32.png" ContentType="image/png"/>
  <Override PartName="/ppt/media/image46.jpeg" ContentType="image/jpeg"/>
  <Override PartName="/ppt/media/image40.png" ContentType="image/png"/>
  <Override PartName="/ppt/media/image41.png" ContentType="image/png"/>
  <Override PartName="/ppt/media/image42.png" ContentType="image/png"/>
  <Override PartName="/ppt/media/image43.png" ContentType="image/png"/>
  <Override PartName="/ppt/media/image44.png" ContentType="image/pn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_rels/slide53.xml.rels" ContentType="application/vnd.openxmlformats-package.relationships+xml"/>
  <Override PartName="/ppt/slides/_rels/slide52.xml.rels" ContentType="application/vnd.openxmlformats-package.relationships+xml"/>
  <Override PartName="/ppt/slides/_rels/slide51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61.xml.rels" ContentType="application/vnd.openxmlformats-package.relationships+xml"/>
  <Override PartName="/ppt/slides/_rels/slide19.xml.rels" ContentType="application/vnd.openxmlformats-package.relationships+xml"/>
  <Override PartName="/ppt/slides/_rels/slide15.xml.rels" ContentType="application/vnd.openxmlformats-package.relationships+xml"/>
  <Override PartName="/ppt/slides/_rels/slide27.xml.rels" ContentType="application/vnd.openxmlformats-package.relationships+xml"/>
  <Override PartName="/ppt/slides/_rels/slide16.xml.rels" ContentType="application/vnd.openxmlformats-package.relationships+xml"/>
  <Override PartName="/ppt/slides/_rels/slide62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56.xml.rels" ContentType="application/vnd.openxmlformats-package.relationships+xml"/>
  <Override PartName="/ppt/slides/_rels/slide10.xml.rels" ContentType="application/vnd.openxmlformats-package.relationships+xml"/>
  <Override PartName="/ppt/slides/_rels/slide47.xml.rels" ContentType="application/vnd.openxmlformats-package.relationships+xml"/>
  <Override PartName="/ppt/slides/_rels/slide49.xml.rels" ContentType="application/vnd.openxmlformats-package.relationships+xml"/>
  <Override PartName="/ppt/slides/_rels/slide12.xml.rels" ContentType="application/vnd.openxmlformats-package.relationships+xml"/>
  <Override PartName="/ppt/slides/_rels/slide17.xml.rels" ContentType="application/vnd.openxmlformats-package.relationships+xml"/>
  <Override PartName="/ppt/slides/_rels/slide54.xml.rels" ContentType="application/vnd.openxmlformats-package.relationships+xml"/>
  <Override PartName="/ppt/slides/_rels/slide4.xml.rels" ContentType="application/vnd.openxmlformats-package.relationships+xml"/>
  <Override PartName="/ppt/slides/_rels/slide21.xml.rels" ContentType="application/vnd.openxmlformats-package.relationships+xml"/>
  <Override PartName="/ppt/slides/_rels/slide58.xml.rels" ContentType="application/vnd.openxmlformats-package.relationships+xml"/>
  <Override PartName="/ppt/slides/_rels/slide57.xml.rels" ContentType="application/vnd.openxmlformats-package.relationships+xml"/>
  <Override PartName="/ppt/slides/_rels/slide3.xml.rels" ContentType="application/vnd.openxmlformats-package.relationships+xml"/>
  <Override PartName="/ppt/slides/_rels/slide20.xml.rels" ContentType="application/vnd.openxmlformats-package.relationships+xml"/>
  <Override PartName="/ppt/slides/_rels/slide55.xml.rels" ContentType="application/vnd.openxmlformats-package.relationships+xml"/>
  <Override PartName="/ppt/slides/_rels/slide18.xml.rels" ContentType="application/vnd.openxmlformats-package.relationships+xml"/>
  <Override PartName="/ppt/slides/_rels/slide60.xml.rels" ContentType="application/vnd.openxmlformats-package.relationships+xml"/>
  <Override PartName="/ppt/slides/_rels/slide48.xml.rels" ContentType="application/vnd.openxmlformats-package.relationships+xml"/>
  <Override PartName="/ppt/slides/_rels/slide11.xml.rels" ContentType="application/vnd.openxmlformats-package.relationships+xml"/>
  <Override PartName="/ppt/slides/_rels/slide14.xml.rels" ContentType="application/vnd.openxmlformats-package.relationships+xml"/>
  <Override PartName="/ppt/slides/_rels/slide28.xml.rels" ContentType="application/vnd.openxmlformats-package.relationships+xml"/>
  <Override PartName="/ppt/slides/_rels/slide1.xml.rels" ContentType="application/vnd.openxmlformats-package.relationships+xml"/>
  <Override PartName="/ppt/slides/_rels/slide29.xml.rels" ContentType="application/vnd.openxmlformats-package.relationships+xml"/>
  <Override PartName="/ppt/slides/_rels/slide6.xml.rels" ContentType="application/vnd.openxmlformats-package.relationships+xml"/>
  <Override PartName="/ppt/slides/_rels/slide23.xml.rels" ContentType="application/vnd.openxmlformats-package.relationships+xml"/>
  <Override PartName="/ppt/slides/_rels/slide7.xml.rels" ContentType="application/vnd.openxmlformats-package.relationships+xml"/>
  <Override PartName="/ppt/slides/_rels/slide24.xml.rels" ContentType="application/vnd.openxmlformats-package.relationships+xml"/>
  <Override PartName="/ppt/slides/_rels/slide46.xml.rels" ContentType="application/vnd.openxmlformats-package.relationships+xml"/>
  <Override PartName="/ppt/slides/_rels/slide5.xml.rels" ContentType="application/vnd.openxmlformats-package.relationships+xml"/>
  <Override PartName="/ppt/slides/_rels/slide22.xml.rels" ContentType="application/vnd.openxmlformats-package.relationships+xml"/>
  <Override PartName="/ppt/slides/_rels/slide59.xml.rels" ContentType="application/vnd.openxmlformats-package.relationships+xml"/>
  <Override PartName="/ppt/slides/_rels/slide13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35.xml.rels" ContentType="application/vnd.openxmlformats-package.relationships+xml"/>
  <Override PartName="/ppt/slides/_rels/slide36.xml.rels" ContentType="application/vnd.openxmlformats-package.relationships+xml"/>
  <Override PartName="/ppt/slides/_rels/slide37.xml.rels" ContentType="application/vnd.openxmlformats-package.relationships+xml"/>
  <Override PartName="/ppt/slides/_rels/slide38.xml.rels" ContentType="application/vnd.openxmlformats-package.relationships+xml"/>
  <Override PartName="/ppt/slides/_rels/slide39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50.xml.rels" ContentType="application/vnd.openxmlformats-package.relationships+xml"/>
  <Override PartName="/ppt/slides/slide56.xml" ContentType="application/vnd.openxmlformats-officedocument.presentationml.slide+xml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49.xml" ContentType="application/vnd.openxmlformats-officedocument.presentationml.slide+xml"/>
  <Override PartName="/ppt/slides/slide18.xml" ContentType="application/vnd.openxmlformats-officedocument.presentationml.slide+xml"/>
  <Override PartName="/ppt/slides/slide60.xml" ContentType="application/vnd.openxmlformats-officedocument.presentationml.slide+xml"/>
  <Override PartName="/ppt/slides/slide20.xml" ContentType="application/vnd.openxmlformats-officedocument.presentationml.slide+xml"/>
  <Override PartName="/ppt/slides/slide57.xml" ContentType="application/vnd.openxmlformats-officedocument.presentationml.slide+xml"/>
  <Override PartName="/ppt/slides/slide48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47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62.xml" ContentType="application/vnd.openxmlformats-officedocument.presentationml.slide+xml"/>
  <Override PartName="/ppt/slides/slide27.xml" ContentType="application/vnd.openxmlformats-officedocument.presentationml.slide+xml"/>
  <Override PartName="/ppt/slides/slide61.xml" ContentType="application/vnd.openxmlformats-officedocument.presentationml.slide+xml"/>
  <Override PartName="/ppt/slides/slide19.xml" ContentType="application/vnd.openxmlformats-officedocument.presentationml.slide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46.xml" ContentType="application/vnd.openxmlformats-officedocument.presentationml.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58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59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Slides/_rels/notesSlide62.xml.rels" ContentType="application/vnd.openxmlformats-package.relationships+xml"/>
  <Override PartName="/ppt/notesSlides/notesSlide62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</p:sldIdLst>
  <p:sldSz cx="9144000" cy="6858000"/>
  <p:notesSz cx="7315200" cy="96012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slide" Target="slides/slide55.xml"/><Relationship Id="rId59" Type="http://schemas.openxmlformats.org/officeDocument/2006/relationships/slide" Target="slides/slide56.xml"/><Relationship Id="rId60" Type="http://schemas.openxmlformats.org/officeDocument/2006/relationships/slide" Target="slides/slide57.xml"/><Relationship Id="rId61" Type="http://schemas.openxmlformats.org/officeDocument/2006/relationships/slide" Target="slides/slide58.xml"/><Relationship Id="rId62" Type="http://schemas.openxmlformats.org/officeDocument/2006/relationships/slide" Target="slides/slide59.xml"/><Relationship Id="rId63" Type="http://schemas.openxmlformats.org/officeDocument/2006/relationships/slide" Target="slides/slide60.xml"/><Relationship Id="rId64" Type="http://schemas.openxmlformats.org/officeDocument/2006/relationships/slide" Target="slides/slide61.xml"/><Relationship Id="rId65" Type="http://schemas.openxmlformats.org/officeDocument/2006/relationships/slide" Target="slides/slide62.xml"/><Relationship Id="rId66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100" strike="noStrike" u="none">
                <a:solidFill>
                  <a:schemeClr val="dk1"/>
                </a:solidFill>
                <a:effectLst/>
                <a:uFillTx/>
                <a:latin typeface="Book Antiqua"/>
              </a:rPr>
              <a:t>Click to move the slide</a:t>
            </a: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notes format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&lt;header&gt;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6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E78E9AD0-56AD-421B-8251-A1B114709A7C}" type="slidenum"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62.xml.rels><?xml version="1.0" encoding="UTF-8"?>
<Relationships xmlns="http://schemas.openxmlformats.org/package/2006/relationships"><Relationship Id="rId1" Type="http://schemas.openxmlformats.org/officeDocument/2006/relationships/slide" Target="../slides/slide62.xml"/><Relationship Id="rId2" Type="http://schemas.openxmlformats.org/officeDocument/2006/relationships/notesMaster" Target="../notesMasters/notesMaster1.xml"/>
</Relationships>
</file>

<file path=ppt/notesSlides/notesSlide6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sldNum" idx="4"/>
          </p:nvPr>
        </p:nvSpPr>
        <p:spPr>
          <a:xfrm>
            <a:off x="4143240" y="9120240"/>
            <a:ext cx="3169800" cy="4791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F980365-BB88-4F4F-B025-9A36A3DDCFD5}" type="slidenum">
              <a:rPr b="0" lang="en-US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2" name="PlaceHolder 2"/>
          <p:cNvSpPr>
            <a:spLocks noGrp="1"/>
          </p:cNvSpPr>
          <p:nvPr>
            <p:ph type="sldImg"/>
          </p:nvPr>
        </p:nvSpPr>
        <p:spPr>
          <a:xfrm>
            <a:off x="1257480" y="720720"/>
            <a:ext cx="4800240" cy="3600000"/>
          </a:xfrm>
          <a:prstGeom prst="rect">
            <a:avLst/>
          </a:prstGeom>
          <a:ln w="0">
            <a:noFill/>
          </a:ln>
        </p:spPr>
      </p:sp>
      <p:sp>
        <p:nvSpPr>
          <p:cNvPr id="353" name="PlaceHolder 3"/>
          <p:cNvSpPr>
            <a:spLocks noGrp="1"/>
          </p:cNvSpPr>
          <p:nvPr>
            <p:ph type="body"/>
          </p:nvPr>
        </p:nvSpPr>
        <p:spPr>
          <a:xfrm>
            <a:off x="731880" y="4560840"/>
            <a:ext cx="5851080" cy="4319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sundaybizsys.com/" TargetMode="External"/><Relationship Id="rId3" Type="http://schemas.openxmlformats.org/officeDocument/2006/relationships/image" Target="../media/image1.png"/><Relationship Id="rId4" Type="http://schemas.openxmlformats.org/officeDocument/2006/relationships/image" Target="../media/image2.png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sundaybizsys.com/" TargetMode="Externa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sundaybizsys.com/" TargetMode="Externa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sundaybizsys.com/" TargetMode="Externa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sundaybizsys.com/" TargetMode="Externa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sundaybizsys.com/" TargetMode="Externa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sundaybizsys.com/" TargetMode="Externa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sundaybizsys.com/" TargetMode="Externa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sundaybizsys.com/" TargetMode="Externa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sundaybizsys.com/" TargetMode="Externa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sundaybizsys.com/" TargetMode="Externa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sundaybizsys.com/" TargetMode="Externa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 Slide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3"/>
          <p:cNvSpPr/>
          <p:nvPr/>
        </p:nvSpPr>
        <p:spPr>
          <a:xfrm>
            <a:off x="0" y="738000"/>
            <a:ext cx="9118440" cy="360"/>
          </a:xfrm>
          <a:prstGeom prst="line">
            <a:avLst/>
          </a:prstGeom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" name="Rectangle 5" hidden="1"/>
          <p:cNvSpPr/>
          <p:nvPr/>
        </p:nvSpPr>
        <p:spPr>
          <a:xfrm>
            <a:off x="0" y="0"/>
            <a:ext cx="914364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lnSpc>
                <a:spcPct val="100000"/>
              </a:lnSpc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2" name="Rectangle 6" hidden="1"/>
          <p:cNvSpPr/>
          <p:nvPr/>
        </p:nvSpPr>
        <p:spPr>
          <a:xfrm>
            <a:off x="0" y="5969160"/>
            <a:ext cx="914364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lnSpc>
                <a:spcPct val="100000"/>
              </a:lnSpc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3" name="Rectangle 7" hidden="1"/>
          <p:cNvSpPr/>
          <p:nvPr/>
        </p:nvSpPr>
        <p:spPr>
          <a:xfrm>
            <a:off x="0" y="6172200"/>
            <a:ext cx="9143640" cy="685440"/>
          </a:xfrm>
          <a:prstGeom prst="rect">
            <a:avLst/>
          </a:prstGeom>
          <a:solidFill>
            <a:srgbClr val="ffc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Sunday Business Systems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Text Box 8" hidden="1">
            <a:hlinkClick r:id="rId2"/>
          </p:cNvPr>
          <p:cNvSpPr/>
          <p:nvPr/>
        </p:nvSpPr>
        <p:spPr>
          <a:xfrm>
            <a:off x="133200" y="6367320"/>
            <a:ext cx="3435480" cy="33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1" lang="en-US" sz="16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www.SundayBizSys.com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5" name="Picture 2" descr=""/>
          <p:cNvPicPr/>
          <p:nvPr/>
        </p:nvPicPr>
        <p:blipFill>
          <a:blip r:embed="rId3">
            <a:lum bright="30000"/>
          </a:blip>
          <a:srcRect l="0" t="0" r="0" b="15005"/>
          <a:stretch/>
        </p:blipFill>
        <p:spPr>
          <a:xfrm>
            <a:off x="-19080" y="209520"/>
            <a:ext cx="9162720" cy="5758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914364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>
                  <a:alpha val="75000"/>
                </a:srgbClr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lnSpc>
                <a:spcPct val="100000"/>
              </a:lnSpc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969160"/>
            <a:ext cx="9143640" cy="2026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c00">
                  <a:alpha val="75000"/>
                </a:srgbClr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lnSpc>
                <a:spcPct val="100000"/>
              </a:lnSpc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172200"/>
            <a:ext cx="9143640" cy="685440"/>
          </a:xfrm>
          <a:prstGeom prst="rect">
            <a:avLst/>
          </a:prstGeom>
          <a:solidFill>
            <a:srgbClr val="ffcc00">
              <a:alpha val="75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lnSpc>
                <a:spcPct val="100000"/>
              </a:lnSpc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pic>
        <p:nvPicPr>
          <p:cNvPr id="9" name="Picture 12" descr=""/>
          <p:cNvPicPr/>
          <p:nvPr/>
        </p:nvPicPr>
        <p:blipFill>
          <a:blip r:embed="rId4"/>
          <a:stretch/>
        </p:blipFill>
        <p:spPr>
          <a:xfrm>
            <a:off x="376200" y="500040"/>
            <a:ext cx="2390400" cy="915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80880" y="171756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105000"/>
              </a:lnSpc>
              <a:buNone/>
            </a:pPr>
            <a:r>
              <a:rPr b="1" lang="en-US" sz="28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Presentation Title</a:t>
            </a:r>
            <a:br>
              <a:rPr sz="2800"/>
            </a:br>
            <a:r>
              <a:rPr b="1" lang="en-US" sz="28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For Audience Name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edit the outline text format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Second Outline Level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3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Third Outline Level</a:t>
            </a:r>
            <a:endParaRPr b="0" lang="en-US" sz="13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Franklin Gothic Book"/>
              </a:rPr>
              <a:t>Fourth Outline Level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90d3a"/>
                </a:solidFill>
                <a:effectLst/>
                <a:uFillTx/>
                <a:latin typeface="Franklin Gothic Book"/>
              </a:rPr>
              <a:t>Fifth Outline Level</a:t>
            </a:r>
            <a:endParaRPr b="0" lang="en-US" sz="20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90d3a"/>
                </a:solidFill>
                <a:effectLst/>
                <a:uFillTx/>
                <a:latin typeface="Franklin Gothic Book"/>
              </a:rPr>
              <a:t>Sixth Outline Level</a:t>
            </a:r>
            <a:endParaRPr b="0" lang="en-US" sz="20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90d3a"/>
                </a:solidFill>
                <a:effectLst/>
                <a:uFillTx/>
                <a:latin typeface="Franklin Gothic Book"/>
              </a:rPr>
              <a:t>Seventh Outline Level</a:t>
            </a:r>
            <a:endParaRPr b="0" lang="en-US" sz="20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Line 3"/>
          <p:cNvSpPr/>
          <p:nvPr/>
        </p:nvSpPr>
        <p:spPr>
          <a:xfrm>
            <a:off x="0" y="738000"/>
            <a:ext cx="9118440" cy="360"/>
          </a:xfrm>
          <a:prstGeom prst="line">
            <a:avLst/>
          </a:prstGeom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71" name="Rectangle 5"/>
          <p:cNvSpPr/>
          <p:nvPr/>
        </p:nvSpPr>
        <p:spPr>
          <a:xfrm>
            <a:off x="0" y="0"/>
            <a:ext cx="914364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lnSpc>
                <a:spcPct val="100000"/>
              </a:lnSpc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72" name="Rectangle 6"/>
          <p:cNvSpPr/>
          <p:nvPr/>
        </p:nvSpPr>
        <p:spPr>
          <a:xfrm>
            <a:off x="0" y="5969160"/>
            <a:ext cx="914364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lnSpc>
                <a:spcPct val="100000"/>
              </a:lnSpc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73" name="Rectangle 7"/>
          <p:cNvSpPr/>
          <p:nvPr/>
        </p:nvSpPr>
        <p:spPr>
          <a:xfrm>
            <a:off x="0" y="6172200"/>
            <a:ext cx="9143640" cy="685440"/>
          </a:xfrm>
          <a:prstGeom prst="rect">
            <a:avLst/>
          </a:prstGeom>
          <a:solidFill>
            <a:srgbClr val="ffc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Sunday Business Systems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4" name="Text Box 8">
            <a:hlinkClick r:id="rId2"/>
          </p:cNvPr>
          <p:cNvSpPr/>
          <p:nvPr/>
        </p:nvSpPr>
        <p:spPr>
          <a:xfrm>
            <a:off x="133200" y="6367320"/>
            <a:ext cx="3435480" cy="33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1" lang="en-US" sz="16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www.SundayBizSys.com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ntent with Caption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Line 3"/>
          <p:cNvSpPr/>
          <p:nvPr/>
        </p:nvSpPr>
        <p:spPr>
          <a:xfrm>
            <a:off x="0" y="738000"/>
            <a:ext cx="9118440" cy="360"/>
          </a:xfrm>
          <a:prstGeom prst="line">
            <a:avLst/>
          </a:prstGeom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76" name="Rectangle 5"/>
          <p:cNvSpPr/>
          <p:nvPr/>
        </p:nvSpPr>
        <p:spPr>
          <a:xfrm>
            <a:off x="0" y="0"/>
            <a:ext cx="914364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lnSpc>
                <a:spcPct val="100000"/>
              </a:lnSpc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77" name="Rectangle 6"/>
          <p:cNvSpPr/>
          <p:nvPr/>
        </p:nvSpPr>
        <p:spPr>
          <a:xfrm>
            <a:off x="0" y="5969160"/>
            <a:ext cx="914364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lnSpc>
                <a:spcPct val="100000"/>
              </a:lnSpc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78" name="Rectangle 7"/>
          <p:cNvSpPr/>
          <p:nvPr/>
        </p:nvSpPr>
        <p:spPr>
          <a:xfrm>
            <a:off x="0" y="6172200"/>
            <a:ext cx="9143640" cy="685440"/>
          </a:xfrm>
          <a:prstGeom prst="rect">
            <a:avLst/>
          </a:prstGeom>
          <a:solidFill>
            <a:srgbClr val="ffc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Sunday Business Systems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9" name="Text Box 8">
            <a:hlinkClick r:id="rId2"/>
          </p:cNvPr>
          <p:cNvSpPr/>
          <p:nvPr/>
        </p:nvSpPr>
        <p:spPr>
          <a:xfrm>
            <a:off x="133200" y="6367320"/>
            <a:ext cx="3435480" cy="33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1" lang="en-US" sz="16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www.SundayBizSys.com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0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edit Master title style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1280" cy="5852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641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32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edit Master text styles</a:t>
            </a:r>
            <a:endParaRPr b="0" lang="en-US" sz="32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561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28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Second level</a:t>
            </a:r>
            <a:endParaRPr b="0" lang="en-US" sz="28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479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Third level</a:t>
            </a:r>
            <a:endParaRPr b="0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3" marL="1598760" indent="-228600" defTabSz="760320">
              <a:lnSpc>
                <a:spcPct val="100000"/>
              </a:lnSpc>
              <a:spcBef>
                <a:spcPts val="400"/>
              </a:spcBef>
              <a:buClr>
                <a:srgbClr val="090d3a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Fourth level</a:t>
            </a:r>
            <a:endParaRPr b="0" lang="en-US" sz="20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  <a:p>
            <a:pPr lvl="4" marL="2413080" indent="-228600" defTabSz="760320">
              <a:lnSpc>
                <a:spcPct val="100000"/>
              </a:lnSpc>
              <a:spcBef>
                <a:spcPts val="400"/>
              </a:spcBef>
              <a:buClr>
                <a:srgbClr val="090d3a"/>
              </a:buClr>
              <a:buFont typeface="Symbol" charset="2"/>
              <a:buChar char=""/>
            </a:pPr>
            <a:r>
              <a:rPr b="0" lang="en-US" sz="2000" strike="noStrike" u="none">
                <a:solidFill>
                  <a:srgbClr val="090d3a"/>
                </a:solidFill>
                <a:effectLst/>
                <a:uFillTx/>
                <a:latin typeface="Franklin Gothic Book"/>
              </a:rPr>
              <a:t>Fifth level</a:t>
            </a:r>
            <a:endParaRPr b="0" lang="en-US" sz="20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57200" y="1434960"/>
            <a:ext cx="3007800" cy="4690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indent="0" defTabSz="76032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edit Master text styles</a:t>
            </a:r>
            <a:endParaRPr b="0" lang="en-US" sz="1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icture with Caption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Line 3"/>
          <p:cNvSpPr/>
          <p:nvPr/>
        </p:nvSpPr>
        <p:spPr>
          <a:xfrm>
            <a:off x="0" y="738000"/>
            <a:ext cx="9118440" cy="360"/>
          </a:xfrm>
          <a:prstGeom prst="line">
            <a:avLst/>
          </a:prstGeom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84" name="Rectangle 5"/>
          <p:cNvSpPr/>
          <p:nvPr/>
        </p:nvSpPr>
        <p:spPr>
          <a:xfrm>
            <a:off x="0" y="0"/>
            <a:ext cx="914364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lnSpc>
                <a:spcPct val="100000"/>
              </a:lnSpc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85" name="Rectangle 6"/>
          <p:cNvSpPr/>
          <p:nvPr/>
        </p:nvSpPr>
        <p:spPr>
          <a:xfrm>
            <a:off x="0" y="5969160"/>
            <a:ext cx="914364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lnSpc>
                <a:spcPct val="100000"/>
              </a:lnSpc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86" name="Rectangle 7"/>
          <p:cNvSpPr/>
          <p:nvPr/>
        </p:nvSpPr>
        <p:spPr>
          <a:xfrm>
            <a:off x="0" y="6172200"/>
            <a:ext cx="9143640" cy="685440"/>
          </a:xfrm>
          <a:prstGeom prst="rect">
            <a:avLst/>
          </a:prstGeom>
          <a:solidFill>
            <a:srgbClr val="ffc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Sunday Business Systems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7" name="Text Box 8">
            <a:hlinkClick r:id="rId2"/>
          </p:cNvPr>
          <p:cNvSpPr/>
          <p:nvPr/>
        </p:nvSpPr>
        <p:spPr>
          <a:xfrm>
            <a:off x="133200" y="6367320"/>
            <a:ext cx="3435480" cy="33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1" lang="en-US" sz="16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www.SundayBizSys.com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6040" cy="566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0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edit Master title style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edit the outline text format</a:t>
            </a:r>
            <a:endParaRPr b="0" lang="en-US" sz="32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2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Second Outline Level</a:t>
            </a:r>
            <a:endParaRPr b="0" lang="en-US" sz="32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Third Outline Level</a:t>
            </a:r>
            <a:endParaRPr b="0" lang="en-US" sz="32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200" strike="noStrike" u="none">
                <a:solidFill>
                  <a:srgbClr val="090d3a"/>
                </a:solidFill>
                <a:effectLst/>
                <a:uFillTx/>
                <a:latin typeface="Franklin Gothic Book"/>
              </a:rPr>
              <a:t>Fourth Outline Level</a:t>
            </a:r>
            <a:endParaRPr b="0" lang="en-US" sz="32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090d3a"/>
                </a:solidFill>
                <a:effectLst/>
                <a:uFillTx/>
                <a:latin typeface="Franklin Gothic Book"/>
              </a:rPr>
              <a:t>Fifth Outline Level</a:t>
            </a:r>
            <a:endParaRPr b="0" lang="en-US" sz="32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090d3a"/>
                </a:solidFill>
                <a:effectLst/>
                <a:uFillTx/>
                <a:latin typeface="Franklin Gothic Book"/>
              </a:rPr>
              <a:t>Sixth Outline Level</a:t>
            </a:r>
            <a:endParaRPr b="0" lang="en-US" sz="32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090d3a"/>
                </a:solidFill>
                <a:effectLst/>
                <a:uFillTx/>
                <a:latin typeface="Franklin Gothic Book"/>
              </a:rPr>
              <a:t>Seventh Outline Level</a:t>
            </a:r>
            <a:endParaRPr b="0" lang="en-US" sz="32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1792440" y="5367240"/>
            <a:ext cx="5486040" cy="804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indent="0" defTabSz="76032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edit Master text styles</a:t>
            </a:r>
            <a:endParaRPr b="0" lang="en-US" sz="1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itle and Vertical Text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 3"/>
          <p:cNvSpPr/>
          <p:nvPr/>
        </p:nvSpPr>
        <p:spPr>
          <a:xfrm>
            <a:off x="0" y="738000"/>
            <a:ext cx="9118440" cy="360"/>
          </a:xfrm>
          <a:prstGeom prst="line">
            <a:avLst/>
          </a:prstGeom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3" name="Rectangle 5"/>
          <p:cNvSpPr/>
          <p:nvPr/>
        </p:nvSpPr>
        <p:spPr>
          <a:xfrm>
            <a:off x="0" y="0"/>
            <a:ext cx="914364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lnSpc>
                <a:spcPct val="100000"/>
              </a:lnSpc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4" name="Rectangle 6"/>
          <p:cNvSpPr/>
          <p:nvPr/>
        </p:nvSpPr>
        <p:spPr>
          <a:xfrm>
            <a:off x="0" y="5969160"/>
            <a:ext cx="914364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lnSpc>
                <a:spcPct val="100000"/>
              </a:lnSpc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5" name="Rectangle 7"/>
          <p:cNvSpPr/>
          <p:nvPr/>
        </p:nvSpPr>
        <p:spPr>
          <a:xfrm>
            <a:off x="0" y="6172200"/>
            <a:ext cx="9143640" cy="685440"/>
          </a:xfrm>
          <a:prstGeom prst="rect">
            <a:avLst/>
          </a:prstGeom>
          <a:solidFill>
            <a:srgbClr val="ffc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Sunday Business Systems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" name="Text Box 8">
            <a:hlinkClick r:id="rId2"/>
          </p:cNvPr>
          <p:cNvSpPr/>
          <p:nvPr/>
        </p:nvSpPr>
        <p:spPr>
          <a:xfrm>
            <a:off x="133200" y="6367320"/>
            <a:ext cx="3435480" cy="33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1" lang="en-US" sz="16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www.SundayBizSys.com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edit Master title style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228600" y="917640"/>
            <a:ext cx="861012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 vert="eaVer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edit Master text styles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Second level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Third level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3" marL="1598760" indent="-228600" defTabSz="760320">
              <a:lnSpc>
                <a:spcPct val="100000"/>
              </a:lnSpc>
              <a:spcBef>
                <a:spcPts val="261"/>
              </a:spcBef>
              <a:buClr>
                <a:srgbClr val="090d3a"/>
              </a:buClr>
              <a:buFont typeface="Symbol" charset="2"/>
              <a:buChar char=""/>
            </a:pPr>
            <a:r>
              <a:rPr b="0" lang="en-US" sz="13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Fourth level</a:t>
            </a:r>
            <a:endParaRPr b="0" lang="en-US" sz="13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  <a:p>
            <a:pPr lvl="4" marL="241308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Font typeface="Symbol" charset="2"/>
              <a:buChar char="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Franklin Gothic Book"/>
              </a:rPr>
              <a:t>Fifth level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Vertical Title and Text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ine 3"/>
          <p:cNvSpPr/>
          <p:nvPr/>
        </p:nvSpPr>
        <p:spPr>
          <a:xfrm>
            <a:off x="0" y="738000"/>
            <a:ext cx="9118440" cy="360"/>
          </a:xfrm>
          <a:prstGeom prst="line">
            <a:avLst/>
          </a:prstGeom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20" name="Rectangle 5"/>
          <p:cNvSpPr/>
          <p:nvPr/>
        </p:nvSpPr>
        <p:spPr>
          <a:xfrm>
            <a:off x="0" y="0"/>
            <a:ext cx="914364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lnSpc>
                <a:spcPct val="100000"/>
              </a:lnSpc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21" name="Rectangle 6"/>
          <p:cNvSpPr/>
          <p:nvPr/>
        </p:nvSpPr>
        <p:spPr>
          <a:xfrm>
            <a:off x="0" y="5969160"/>
            <a:ext cx="914364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lnSpc>
                <a:spcPct val="100000"/>
              </a:lnSpc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22" name="Rectangle 7"/>
          <p:cNvSpPr/>
          <p:nvPr/>
        </p:nvSpPr>
        <p:spPr>
          <a:xfrm>
            <a:off x="0" y="6172200"/>
            <a:ext cx="9143640" cy="685440"/>
          </a:xfrm>
          <a:prstGeom prst="rect">
            <a:avLst/>
          </a:prstGeom>
          <a:solidFill>
            <a:srgbClr val="ffc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Sunday Business Systems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" name="Text Box 8">
            <a:hlinkClick r:id="rId2"/>
          </p:cNvPr>
          <p:cNvSpPr/>
          <p:nvPr/>
        </p:nvSpPr>
        <p:spPr>
          <a:xfrm>
            <a:off x="133200" y="6367320"/>
            <a:ext cx="3435480" cy="33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1" lang="en-US" sz="16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www.SundayBizSys.com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686640" y="233280"/>
            <a:ext cx="2152440" cy="5557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 vert="eaVert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edit Master title style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228600" y="233280"/>
            <a:ext cx="6305040" cy="5557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 vert="eaVer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edit Master text styles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Second level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Third level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3" marL="1598760" indent="-228600" defTabSz="760320">
              <a:lnSpc>
                <a:spcPct val="100000"/>
              </a:lnSpc>
              <a:spcBef>
                <a:spcPts val="261"/>
              </a:spcBef>
              <a:buClr>
                <a:srgbClr val="090d3a"/>
              </a:buClr>
              <a:buFont typeface="Symbol" charset="2"/>
              <a:buChar char=""/>
            </a:pPr>
            <a:r>
              <a:rPr b="0" lang="en-US" sz="13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Fourth level</a:t>
            </a:r>
            <a:endParaRPr b="0" lang="en-US" sz="13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  <a:p>
            <a:pPr lvl="4" marL="241308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Font typeface="Symbol" charset="2"/>
              <a:buChar char="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Franklin Gothic Book"/>
              </a:rPr>
              <a:t>Fifth level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Content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Line 3"/>
          <p:cNvSpPr/>
          <p:nvPr/>
        </p:nvSpPr>
        <p:spPr>
          <a:xfrm>
            <a:off x="0" y="738000"/>
            <a:ext cx="9118440" cy="360"/>
          </a:xfrm>
          <a:prstGeom prst="line">
            <a:avLst/>
          </a:prstGeom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27" name="Rectangle 5"/>
          <p:cNvSpPr/>
          <p:nvPr/>
        </p:nvSpPr>
        <p:spPr>
          <a:xfrm>
            <a:off x="0" y="0"/>
            <a:ext cx="914364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lnSpc>
                <a:spcPct val="100000"/>
              </a:lnSpc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28" name="Rectangle 6"/>
          <p:cNvSpPr/>
          <p:nvPr/>
        </p:nvSpPr>
        <p:spPr>
          <a:xfrm>
            <a:off x="0" y="5969160"/>
            <a:ext cx="914364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lnSpc>
                <a:spcPct val="100000"/>
              </a:lnSpc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29" name="Rectangle 7"/>
          <p:cNvSpPr/>
          <p:nvPr/>
        </p:nvSpPr>
        <p:spPr>
          <a:xfrm>
            <a:off x="0" y="6172200"/>
            <a:ext cx="9143640" cy="685440"/>
          </a:xfrm>
          <a:prstGeom prst="rect">
            <a:avLst/>
          </a:prstGeom>
          <a:solidFill>
            <a:srgbClr val="ffc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Sunday Business Systems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" name="Text Box 8">
            <a:hlinkClick r:id="rId2"/>
          </p:cNvPr>
          <p:cNvSpPr/>
          <p:nvPr/>
        </p:nvSpPr>
        <p:spPr>
          <a:xfrm>
            <a:off x="133200" y="6367320"/>
            <a:ext cx="3435480" cy="33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1" lang="en-US" sz="16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www.SundayBizSys.com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" name="PlaceHolder 1"/>
          <p:cNvSpPr>
            <a:spLocks noGrp="1"/>
          </p:cNvSpPr>
          <p:nvPr>
            <p:ph type="body"/>
          </p:nvPr>
        </p:nvSpPr>
        <p:spPr>
          <a:xfrm>
            <a:off x="228600" y="233280"/>
            <a:ext cx="8610120" cy="5557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1100" strike="noStrike" u="none">
                <a:solidFill>
                  <a:schemeClr val="dk1"/>
                </a:solidFill>
                <a:effectLst/>
                <a:uFillTx/>
                <a:latin typeface="Book Antiqua"/>
              </a:rPr>
              <a:t>Click to edit Master text styles</a:t>
            </a:r>
            <a:endParaRPr b="0" lang="en-US" sz="11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457200" indent="0">
              <a:lnSpc>
                <a:spcPct val="100000"/>
              </a:lnSpc>
              <a:buNone/>
            </a:pPr>
            <a:r>
              <a:rPr b="0" lang="en-US" sz="1100" strike="noStrike" u="none">
                <a:solidFill>
                  <a:schemeClr val="dk1"/>
                </a:solidFill>
                <a:effectLst/>
                <a:uFillTx/>
                <a:latin typeface="Book Antiqua"/>
              </a:rPr>
              <a:t>Second level</a:t>
            </a:r>
            <a:endParaRPr b="0" lang="en-US" sz="11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914400" indent="0">
              <a:lnSpc>
                <a:spcPct val="100000"/>
              </a:lnSpc>
              <a:buNone/>
            </a:pPr>
            <a:r>
              <a:rPr b="0" lang="en-US" sz="1100" strike="noStrike" u="none">
                <a:solidFill>
                  <a:schemeClr val="dk1"/>
                </a:solidFill>
                <a:effectLst/>
                <a:uFillTx/>
                <a:latin typeface="Book Antiqua"/>
              </a:rPr>
              <a:t>Third level</a:t>
            </a:r>
            <a:endParaRPr b="0" lang="en-US" sz="11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1371600" indent="0">
              <a:lnSpc>
                <a:spcPct val="100000"/>
              </a:lnSpc>
              <a:buNone/>
            </a:pPr>
            <a:r>
              <a:rPr b="0" lang="en-US" sz="1100" strike="noStrike" u="none">
                <a:solidFill>
                  <a:schemeClr val="dk1"/>
                </a:solidFill>
                <a:effectLst/>
                <a:uFillTx/>
                <a:latin typeface="Book Antiqua"/>
              </a:rPr>
              <a:t>Fourth level</a:t>
            </a:r>
            <a:endParaRPr b="0" lang="en-US" sz="11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1828800" indent="0">
              <a:lnSpc>
                <a:spcPct val="100000"/>
              </a:lnSpc>
              <a:buNone/>
            </a:pPr>
            <a:r>
              <a:rPr b="0" lang="en-US" sz="1100" strike="noStrike" u="none">
                <a:solidFill>
                  <a:schemeClr val="dk1"/>
                </a:solidFill>
                <a:effectLst/>
                <a:uFillTx/>
                <a:latin typeface="Book Antiqua"/>
              </a:rPr>
              <a:t>Fifth level</a:t>
            </a:r>
            <a:endParaRPr b="0" lang="en-US" sz="11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and Content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Line 3"/>
          <p:cNvSpPr/>
          <p:nvPr/>
        </p:nvSpPr>
        <p:spPr>
          <a:xfrm>
            <a:off x="0" y="738000"/>
            <a:ext cx="9118440" cy="360"/>
          </a:xfrm>
          <a:prstGeom prst="line">
            <a:avLst/>
          </a:prstGeom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33" name="Rectangle 5"/>
          <p:cNvSpPr/>
          <p:nvPr/>
        </p:nvSpPr>
        <p:spPr>
          <a:xfrm>
            <a:off x="0" y="0"/>
            <a:ext cx="914364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lnSpc>
                <a:spcPct val="100000"/>
              </a:lnSpc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34" name="Rectangle 6"/>
          <p:cNvSpPr/>
          <p:nvPr/>
        </p:nvSpPr>
        <p:spPr>
          <a:xfrm>
            <a:off x="0" y="5969160"/>
            <a:ext cx="914364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lnSpc>
                <a:spcPct val="100000"/>
              </a:lnSpc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35" name="Rectangle 7"/>
          <p:cNvSpPr/>
          <p:nvPr/>
        </p:nvSpPr>
        <p:spPr>
          <a:xfrm>
            <a:off x="0" y="6172200"/>
            <a:ext cx="9143640" cy="685440"/>
          </a:xfrm>
          <a:prstGeom prst="rect">
            <a:avLst/>
          </a:prstGeom>
          <a:solidFill>
            <a:srgbClr val="ffc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Sunday Business Systems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" name="Text Box 8">
            <a:hlinkClick r:id="rId2"/>
          </p:cNvPr>
          <p:cNvSpPr/>
          <p:nvPr/>
        </p:nvSpPr>
        <p:spPr>
          <a:xfrm>
            <a:off x="133200" y="6367320"/>
            <a:ext cx="3435480" cy="33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1" lang="en-US" sz="16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www.SundayBizSys.com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edit Master title style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228600" y="917640"/>
            <a:ext cx="861012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edit Master text styles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Second level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Third level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3" marL="1598760" indent="-228600" defTabSz="760320">
              <a:lnSpc>
                <a:spcPct val="100000"/>
              </a:lnSpc>
              <a:spcBef>
                <a:spcPts val="261"/>
              </a:spcBef>
              <a:buClr>
                <a:srgbClr val="090d3a"/>
              </a:buClr>
              <a:buFont typeface="Symbol" charset="2"/>
              <a:buChar char=""/>
            </a:pPr>
            <a:r>
              <a:rPr b="0" lang="en-US" sz="13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Fourth level</a:t>
            </a:r>
            <a:endParaRPr b="0" lang="en-US" sz="13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  <a:p>
            <a:pPr lvl="4" marL="241308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Font typeface="Symbol" charset="2"/>
              <a:buChar char="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Franklin Gothic Book"/>
              </a:rPr>
              <a:t>Fifth level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ection Header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Line 3"/>
          <p:cNvSpPr/>
          <p:nvPr/>
        </p:nvSpPr>
        <p:spPr>
          <a:xfrm>
            <a:off x="0" y="738000"/>
            <a:ext cx="9118440" cy="360"/>
          </a:xfrm>
          <a:prstGeom prst="line">
            <a:avLst/>
          </a:prstGeom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40" name="Rectangle 5"/>
          <p:cNvSpPr/>
          <p:nvPr/>
        </p:nvSpPr>
        <p:spPr>
          <a:xfrm>
            <a:off x="0" y="0"/>
            <a:ext cx="914364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lnSpc>
                <a:spcPct val="100000"/>
              </a:lnSpc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41" name="Rectangle 6"/>
          <p:cNvSpPr/>
          <p:nvPr/>
        </p:nvSpPr>
        <p:spPr>
          <a:xfrm>
            <a:off x="0" y="5969160"/>
            <a:ext cx="914364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lnSpc>
                <a:spcPct val="100000"/>
              </a:lnSpc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42" name="Rectangle 7"/>
          <p:cNvSpPr/>
          <p:nvPr/>
        </p:nvSpPr>
        <p:spPr>
          <a:xfrm>
            <a:off x="0" y="6172200"/>
            <a:ext cx="9143640" cy="685440"/>
          </a:xfrm>
          <a:prstGeom prst="rect">
            <a:avLst/>
          </a:prstGeom>
          <a:solidFill>
            <a:srgbClr val="ffc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Sunday Business Systems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" name="Text Box 8">
            <a:hlinkClick r:id="rId2"/>
          </p:cNvPr>
          <p:cNvSpPr/>
          <p:nvPr/>
        </p:nvSpPr>
        <p:spPr>
          <a:xfrm>
            <a:off x="133200" y="6367320"/>
            <a:ext cx="3435480" cy="33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1" lang="en-US" sz="16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www.SundayBizSys.com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4000" strike="noStrike" u="none" cap="all">
                <a:solidFill>
                  <a:srgbClr val="090d3a"/>
                </a:solidFill>
                <a:effectLst/>
                <a:uFillTx/>
                <a:latin typeface="Tahoma"/>
              </a:rPr>
              <a:t>Click to edit Master title style</a:t>
            </a:r>
            <a:endParaRPr b="0" lang="en-US" sz="40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b">
            <a:noAutofit/>
          </a:bodyPr>
          <a:p>
            <a:pPr indent="0" defTabSz="76032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edit Master text styles</a:t>
            </a:r>
            <a:endParaRPr b="0" lang="en-US" sz="20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wo Content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Line 3"/>
          <p:cNvSpPr/>
          <p:nvPr/>
        </p:nvSpPr>
        <p:spPr>
          <a:xfrm>
            <a:off x="0" y="738000"/>
            <a:ext cx="9118440" cy="360"/>
          </a:xfrm>
          <a:prstGeom prst="line">
            <a:avLst/>
          </a:prstGeom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47" name="Rectangle 5"/>
          <p:cNvSpPr/>
          <p:nvPr/>
        </p:nvSpPr>
        <p:spPr>
          <a:xfrm>
            <a:off x="0" y="0"/>
            <a:ext cx="914364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lnSpc>
                <a:spcPct val="100000"/>
              </a:lnSpc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48" name="Rectangle 6"/>
          <p:cNvSpPr/>
          <p:nvPr/>
        </p:nvSpPr>
        <p:spPr>
          <a:xfrm>
            <a:off x="0" y="5969160"/>
            <a:ext cx="914364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lnSpc>
                <a:spcPct val="100000"/>
              </a:lnSpc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49" name="Rectangle 7"/>
          <p:cNvSpPr/>
          <p:nvPr/>
        </p:nvSpPr>
        <p:spPr>
          <a:xfrm>
            <a:off x="0" y="6172200"/>
            <a:ext cx="9143640" cy="685440"/>
          </a:xfrm>
          <a:prstGeom prst="rect">
            <a:avLst/>
          </a:prstGeom>
          <a:solidFill>
            <a:srgbClr val="ffc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Sunday Business Systems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" name="Text Box 8">
            <a:hlinkClick r:id="rId2"/>
          </p:cNvPr>
          <p:cNvSpPr/>
          <p:nvPr/>
        </p:nvSpPr>
        <p:spPr>
          <a:xfrm>
            <a:off x="133200" y="6367320"/>
            <a:ext cx="3435480" cy="33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1" lang="en-US" sz="16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www.SundayBizSys.com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edit Master title style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228600" y="917640"/>
            <a:ext cx="422892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561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28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edit Master text styles</a:t>
            </a:r>
            <a:endParaRPr b="0" lang="en-US" sz="28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479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Second level</a:t>
            </a:r>
            <a:endParaRPr b="0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4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20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Third level</a:t>
            </a:r>
            <a:endParaRPr b="0" lang="en-US" sz="20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3" marL="1598760" indent="-228600" defTabSz="760320">
              <a:lnSpc>
                <a:spcPct val="100000"/>
              </a:lnSpc>
              <a:spcBef>
                <a:spcPts val="360"/>
              </a:spcBef>
              <a:buClr>
                <a:srgbClr val="090d3a"/>
              </a:buClr>
              <a:buFont typeface="Symbol" charset="2"/>
              <a:buChar char=""/>
            </a:pPr>
            <a:r>
              <a:rPr b="0" lang="en-US" sz="18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Fourth level</a:t>
            </a:r>
            <a:endParaRPr b="0" lang="en-US" sz="18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  <a:p>
            <a:pPr lvl="4" marL="2413080" indent="-228600" defTabSz="760320">
              <a:lnSpc>
                <a:spcPct val="100000"/>
              </a:lnSpc>
              <a:spcBef>
                <a:spcPts val="360"/>
              </a:spcBef>
              <a:buClr>
                <a:srgbClr val="090d3a"/>
              </a:buClr>
              <a:buFont typeface="Symbol" charset="2"/>
              <a:buChar char=""/>
            </a:pPr>
            <a:r>
              <a:rPr b="0" lang="en-US" sz="1800" strike="noStrike" u="none">
                <a:solidFill>
                  <a:srgbClr val="090d3a"/>
                </a:solidFill>
                <a:effectLst/>
                <a:uFillTx/>
                <a:latin typeface="Franklin Gothic Book"/>
              </a:rPr>
              <a:t>Fifth level</a:t>
            </a:r>
            <a:endParaRPr b="0" lang="en-US" sz="18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10160" y="917640"/>
            <a:ext cx="422892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561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28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edit Master text styles</a:t>
            </a:r>
            <a:endParaRPr b="0" lang="en-US" sz="28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479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Second level</a:t>
            </a:r>
            <a:endParaRPr b="0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4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20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Third level</a:t>
            </a:r>
            <a:endParaRPr b="0" lang="en-US" sz="20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3" marL="1598760" indent="-228600" defTabSz="760320">
              <a:lnSpc>
                <a:spcPct val="100000"/>
              </a:lnSpc>
              <a:spcBef>
                <a:spcPts val="360"/>
              </a:spcBef>
              <a:buClr>
                <a:srgbClr val="090d3a"/>
              </a:buClr>
              <a:buFont typeface="Symbol" charset="2"/>
              <a:buChar char=""/>
            </a:pPr>
            <a:r>
              <a:rPr b="0" lang="en-US" sz="18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Fourth level</a:t>
            </a:r>
            <a:endParaRPr b="0" lang="en-US" sz="18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  <a:p>
            <a:pPr lvl="4" marL="2413080" indent="-228600" defTabSz="760320">
              <a:lnSpc>
                <a:spcPct val="100000"/>
              </a:lnSpc>
              <a:spcBef>
                <a:spcPts val="360"/>
              </a:spcBef>
              <a:buClr>
                <a:srgbClr val="090d3a"/>
              </a:buClr>
              <a:buFont typeface="Symbol" charset="2"/>
              <a:buChar char=""/>
            </a:pPr>
            <a:r>
              <a:rPr b="0" lang="en-US" sz="1800" strike="noStrike" u="none">
                <a:solidFill>
                  <a:srgbClr val="090d3a"/>
                </a:solidFill>
                <a:effectLst/>
                <a:uFillTx/>
                <a:latin typeface="Franklin Gothic Book"/>
              </a:rPr>
              <a:t>Fifth level</a:t>
            </a:r>
            <a:endParaRPr b="0" lang="en-US" sz="18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mparison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Line 3"/>
          <p:cNvSpPr/>
          <p:nvPr/>
        </p:nvSpPr>
        <p:spPr>
          <a:xfrm>
            <a:off x="0" y="738000"/>
            <a:ext cx="9118440" cy="360"/>
          </a:xfrm>
          <a:prstGeom prst="line">
            <a:avLst/>
          </a:prstGeom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55" name="Rectangle 5"/>
          <p:cNvSpPr/>
          <p:nvPr/>
        </p:nvSpPr>
        <p:spPr>
          <a:xfrm>
            <a:off x="0" y="0"/>
            <a:ext cx="914364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lnSpc>
                <a:spcPct val="100000"/>
              </a:lnSpc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56" name="Rectangle 6"/>
          <p:cNvSpPr/>
          <p:nvPr/>
        </p:nvSpPr>
        <p:spPr>
          <a:xfrm>
            <a:off x="0" y="5969160"/>
            <a:ext cx="914364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lnSpc>
                <a:spcPct val="100000"/>
              </a:lnSpc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57" name="Rectangle 7"/>
          <p:cNvSpPr/>
          <p:nvPr/>
        </p:nvSpPr>
        <p:spPr>
          <a:xfrm>
            <a:off x="0" y="6172200"/>
            <a:ext cx="9143640" cy="685440"/>
          </a:xfrm>
          <a:prstGeom prst="rect">
            <a:avLst/>
          </a:prstGeom>
          <a:solidFill>
            <a:srgbClr val="ffc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Sunday Business Systems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" name="Text Box 8">
            <a:hlinkClick r:id="rId2"/>
          </p:cNvPr>
          <p:cNvSpPr/>
          <p:nvPr/>
        </p:nvSpPr>
        <p:spPr>
          <a:xfrm>
            <a:off x="133200" y="6367320"/>
            <a:ext cx="3435480" cy="33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1" lang="en-US" sz="16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www.SundayBizSys.com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edit Master title style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39920" cy="639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b">
            <a:noAutofit/>
          </a:bodyPr>
          <a:p>
            <a:pPr indent="0" defTabSz="76032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edit Master text styles</a:t>
            </a:r>
            <a:endParaRPr b="0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2174760"/>
            <a:ext cx="4039920" cy="3951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479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edit Master text styles</a:t>
            </a:r>
            <a:endParaRPr b="0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40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20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Second level</a:t>
            </a:r>
            <a:endParaRPr b="0" lang="en-US" sz="20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6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8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Third level</a:t>
            </a:r>
            <a:endParaRPr b="0" lang="en-US" sz="18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3" marL="1598760" indent="-228600" defTabSz="760320">
              <a:lnSpc>
                <a:spcPct val="100000"/>
              </a:lnSpc>
              <a:spcBef>
                <a:spcPts val="320"/>
              </a:spcBef>
              <a:buClr>
                <a:srgbClr val="090d3a"/>
              </a:buClr>
              <a:buFont typeface="Symbol" charset="2"/>
              <a:buChar char=""/>
            </a:pPr>
            <a:r>
              <a:rPr b="0" lang="en-US" sz="16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Fourth level</a:t>
            </a:r>
            <a:endParaRPr b="0" lang="en-US" sz="16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  <a:p>
            <a:pPr lvl="4" marL="2413080" indent="-228600" defTabSz="760320">
              <a:lnSpc>
                <a:spcPct val="100000"/>
              </a:lnSpc>
              <a:spcBef>
                <a:spcPts val="320"/>
              </a:spcBef>
              <a:buClr>
                <a:srgbClr val="090d3a"/>
              </a:buClr>
              <a:buFont typeface="Symbol" charset="2"/>
              <a:buChar char=""/>
            </a:pPr>
            <a:r>
              <a:rPr b="0" lang="en-US" sz="1600" strike="noStrike" u="none">
                <a:solidFill>
                  <a:srgbClr val="090d3a"/>
                </a:solidFill>
                <a:effectLst/>
                <a:uFillTx/>
                <a:latin typeface="Franklin Gothic Book"/>
              </a:rPr>
              <a:t>Fifth level</a:t>
            </a:r>
            <a:endParaRPr b="0" lang="en-US" sz="16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45080" y="1535040"/>
            <a:ext cx="4041360" cy="639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b">
            <a:noAutofit/>
          </a:bodyPr>
          <a:p>
            <a:pPr indent="0" defTabSz="76032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edit Master text styles</a:t>
            </a:r>
            <a:endParaRPr b="0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63" name="PlaceHolder 5"/>
          <p:cNvSpPr>
            <a:spLocks noGrp="1"/>
          </p:cNvSpPr>
          <p:nvPr>
            <p:ph type="body"/>
          </p:nvPr>
        </p:nvSpPr>
        <p:spPr>
          <a:xfrm>
            <a:off x="4645080" y="2174760"/>
            <a:ext cx="4041360" cy="3951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479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edit Master text styles</a:t>
            </a:r>
            <a:endParaRPr b="0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40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20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Second level</a:t>
            </a:r>
            <a:endParaRPr b="0" lang="en-US" sz="20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6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8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Third level</a:t>
            </a:r>
            <a:endParaRPr b="0" lang="en-US" sz="18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3" marL="1598760" indent="-228600" defTabSz="760320">
              <a:lnSpc>
                <a:spcPct val="100000"/>
              </a:lnSpc>
              <a:spcBef>
                <a:spcPts val="320"/>
              </a:spcBef>
              <a:buClr>
                <a:srgbClr val="090d3a"/>
              </a:buClr>
              <a:buFont typeface="Symbol" charset="2"/>
              <a:buChar char=""/>
            </a:pPr>
            <a:r>
              <a:rPr b="0" lang="en-US" sz="16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Fourth level</a:t>
            </a:r>
            <a:endParaRPr b="0" lang="en-US" sz="16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  <a:p>
            <a:pPr lvl="4" marL="2413080" indent="-228600" defTabSz="760320">
              <a:lnSpc>
                <a:spcPct val="100000"/>
              </a:lnSpc>
              <a:spcBef>
                <a:spcPts val="320"/>
              </a:spcBef>
              <a:buClr>
                <a:srgbClr val="090d3a"/>
              </a:buClr>
              <a:buFont typeface="Symbol" charset="2"/>
              <a:buChar char=""/>
            </a:pPr>
            <a:r>
              <a:rPr b="0" lang="en-US" sz="1600" strike="noStrike" u="none">
                <a:solidFill>
                  <a:srgbClr val="090d3a"/>
                </a:solidFill>
                <a:effectLst/>
                <a:uFillTx/>
                <a:latin typeface="Franklin Gothic Book"/>
              </a:rPr>
              <a:t>Fifth level</a:t>
            </a:r>
            <a:endParaRPr b="0" lang="en-US" sz="16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Line 3"/>
          <p:cNvSpPr/>
          <p:nvPr/>
        </p:nvSpPr>
        <p:spPr>
          <a:xfrm>
            <a:off x="0" y="738000"/>
            <a:ext cx="9118440" cy="360"/>
          </a:xfrm>
          <a:prstGeom prst="line">
            <a:avLst/>
          </a:prstGeom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65" name="Rectangle 5"/>
          <p:cNvSpPr/>
          <p:nvPr/>
        </p:nvSpPr>
        <p:spPr>
          <a:xfrm>
            <a:off x="0" y="0"/>
            <a:ext cx="914364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lnSpc>
                <a:spcPct val="100000"/>
              </a:lnSpc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66" name="Rectangle 6"/>
          <p:cNvSpPr/>
          <p:nvPr/>
        </p:nvSpPr>
        <p:spPr>
          <a:xfrm>
            <a:off x="0" y="5969160"/>
            <a:ext cx="914364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lnSpc>
                <a:spcPct val="100000"/>
              </a:lnSpc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67" name="Rectangle 7"/>
          <p:cNvSpPr/>
          <p:nvPr/>
        </p:nvSpPr>
        <p:spPr>
          <a:xfrm>
            <a:off x="0" y="6172200"/>
            <a:ext cx="9143640" cy="685440"/>
          </a:xfrm>
          <a:prstGeom prst="rect">
            <a:avLst/>
          </a:prstGeom>
          <a:solidFill>
            <a:srgbClr val="ffc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Sunday Business Systems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" name="Text Box 8">
            <a:hlinkClick r:id="rId2"/>
          </p:cNvPr>
          <p:cNvSpPr/>
          <p:nvPr/>
        </p:nvSpPr>
        <p:spPr>
          <a:xfrm>
            <a:off x="133200" y="6367320"/>
            <a:ext cx="3435480" cy="33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1" lang="en-US" sz="16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www.SundayBizSys.com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edit Master title style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slideLayout" Target="../slideLayouts/slideLayout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slideLayout" Target="../slideLayouts/slideLayout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5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slideLayout" Target="../slideLayouts/slideLayout5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5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image" Target="../media/image38.png"/><Relationship Id="rId3" Type="http://schemas.openxmlformats.org/officeDocument/2006/relationships/slideLayout" Target="../slideLayouts/slideLayout5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5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slideLayout" Target="../slideLayouts/slideLayout5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slideLayout" Target="../slideLayouts/slideLayout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slideLayout" Target="../slideLayouts/slideLayout5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slideLayout" Target="../slideLayouts/slideLayout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slideLayout" Target="../slideLayouts/slideLayout5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46.jpeg"/><Relationship Id="rId2" Type="http://schemas.openxmlformats.org/officeDocument/2006/relationships/slideLayout" Target="../slideLayouts/slideLayout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slideLayout" Target="../slideLayouts/slideLayout5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image" Target="../media/image49.png"/><Relationship Id="rId3" Type="http://schemas.openxmlformats.org/officeDocument/2006/relationships/slideLayout" Target="../slideLayouts/slideLayout5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50.png"/><Relationship Id="rId2" Type="http://schemas.openxmlformats.org/officeDocument/2006/relationships/image" Target="../media/image51.png"/><Relationship Id="rId3" Type="http://schemas.openxmlformats.org/officeDocument/2006/relationships/slideLayout" Target="../slideLayouts/slideLayout5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52.png"/><Relationship Id="rId2" Type="http://schemas.openxmlformats.org/officeDocument/2006/relationships/image" Target="../media/image53.png"/><Relationship Id="rId3" Type="http://schemas.openxmlformats.org/officeDocument/2006/relationships/slideLayout" Target="../slideLayouts/slideLayout5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53.png"/><Relationship Id="rId2" Type="http://schemas.openxmlformats.org/officeDocument/2006/relationships/image" Target="../media/image54.png"/><Relationship Id="rId3" Type="http://schemas.openxmlformats.org/officeDocument/2006/relationships/image" Target="../media/image55.png"/><Relationship Id="rId4" Type="http://schemas.openxmlformats.org/officeDocument/2006/relationships/slideLayout" Target="../slideLayouts/slideLayout5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56.png"/><Relationship Id="rId2" Type="http://schemas.openxmlformats.org/officeDocument/2006/relationships/image" Target="../media/image57.png"/><Relationship Id="rId3" Type="http://schemas.openxmlformats.org/officeDocument/2006/relationships/slideLayout" Target="../slideLayouts/slideLayout5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5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image" Target="../media/image58.png"/><Relationship Id="rId2" Type="http://schemas.openxmlformats.org/officeDocument/2006/relationships/image" Target="../media/image59.png"/><Relationship Id="rId3" Type="http://schemas.openxmlformats.org/officeDocument/2006/relationships/slideLayout" Target="../slideLayouts/slideLayout5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image" Target="../media/image60.png"/><Relationship Id="rId2" Type="http://schemas.openxmlformats.org/officeDocument/2006/relationships/slideLayout" Target="../slideLayouts/slideLayout5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image" Target="../media/image61.png"/><Relationship Id="rId2" Type="http://schemas.openxmlformats.org/officeDocument/2006/relationships/slideLayout" Target="../slideLayouts/slideLayout5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image" Target="../media/image62.png"/><Relationship Id="rId2" Type="http://schemas.openxmlformats.org/officeDocument/2006/relationships/slideLayout" Target="../slideLayouts/slideLayout5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image" Target="../media/image63.png"/><Relationship Id="rId2" Type="http://schemas.openxmlformats.org/officeDocument/2006/relationships/image" Target="../media/image64.png"/><Relationship Id="rId3" Type="http://schemas.openxmlformats.org/officeDocument/2006/relationships/slideLayout" Target="../slideLayouts/slideLayout5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image" Target="../media/image65.png"/><Relationship Id="rId2" Type="http://schemas.openxmlformats.org/officeDocument/2006/relationships/image" Target="../media/image66.png"/><Relationship Id="rId3" Type="http://schemas.openxmlformats.org/officeDocument/2006/relationships/slideLayout" Target="../slideLayouts/slideLayout5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image" Target="../media/image67.png"/><Relationship Id="rId2" Type="http://schemas.openxmlformats.org/officeDocument/2006/relationships/slideLayout" Target="../slideLayouts/slideLayout5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5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hyperlink" Target="mailto:Sales@SundayBizSys.com" TargetMode="External"/><Relationship Id="rId2" Type="http://schemas.openxmlformats.org/officeDocument/2006/relationships/slideLayout" Target="../slideLayouts/slideLayout5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hyperlink" Target="http://www.sundaybizsys.com/" TargetMode="Externa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380880" y="171756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105000"/>
              </a:lnSpc>
              <a:buNone/>
            </a:pPr>
            <a:r>
              <a:rPr b="1" lang="en-US" sz="28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The SBS T-Med Database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subTitle"/>
          </p:nvPr>
        </p:nvSpPr>
        <p:spPr>
          <a:xfrm>
            <a:off x="380880" y="3301920"/>
            <a:ext cx="6248160" cy="609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 defTabSz="760320">
              <a:lnSpc>
                <a:spcPct val="90000"/>
              </a:lnSpc>
              <a:spcBef>
                <a:spcPts val="420"/>
              </a:spcBef>
              <a:buNone/>
              <a:tabLst>
                <a:tab algn="l" pos="0"/>
              </a:tabLst>
            </a:pPr>
            <a:r>
              <a:rPr b="0" lang="en-US" sz="21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Features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760320">
              <a:lnSpc>
                <a:spcPct val="90000"/>
              </a:lnSpc>
              <a:spcBef>
                <a:spcPts val="420"/>
              </a:spcBef>
              <a:buNone/>
              <a:tabLst>
                <a:tab algn="l" pos="0"/>
              </a:tabLst>
            </a:pPr>
            <a:r>
              <a:rPr b="0" lang="en-US" sz="21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Benefits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760320">
              <a:lnSpc>
                <a:spcPct val="90000"/>
              </a:lnSpc>
              <a:spcBef>
                <a:spcPts val="420"/>
              </a:spcBef>
              <a:buNone/>
              <a:tabLst>
                <a:tab algn="l" pos="0"/>
              </a:tabLst>
            </a:pPr>
            <a:r>
              <a:rPr b="0" lang="en-US" sz="21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Set-up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760320">
              <a:lnSpc>
                <a:spcPct val="90000"/>
              </a:lnSpc>
              <a:spcBef>
                <a:spcPts val="420"/>
              </a:spcBef>
              <a:buNone/>
              <a:tabLst>
                <a:tab algn="l" pos="0"/>
              </a:tabLst>
            </a:pPr>
            <a:r>
              <a:rPr b="0" lang="en-US" sz="21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Using the T-Med Database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99" name="Picture 1" descr=""/>
          <p:cNvPicPr/>
          <p:nvPr/>
        </p:nvPicPr>
        <p:blipFill>
          <a:blip r:embed="rId1"/>
          <a:stretch/>
        </p:blipFill>
        <p:spPr>
          <a:xfrm>
            <a:off x="5943600" y="2514600"/>
            <a:ext cx="2644920" cy="312372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Dashboard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228600" y="917640"/>
            <a:ext cx="861012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Use the Dashboard to get a quick assessment of overall compliance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Training Compliance = [# completed requirements] / [total # of requirements]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Recert. Compliance = [# completed certifications] / [total # of required Certifications]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# Recert. Gaps = # of Certification or Re-certifications that are over due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Total Gaps = Total number of requirements that are unfulfilled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132" name="Picture 3" descr=""/>
          <p:cNvPicPr/>
          <p:nvPr/>
        </p:nvPicPr>
        <p:blipFill>
          <a:blip r:embed="rId1"/>
          <a:stretch/>
        </p:blipFill>
        <p:spPr>
          <a:xfrm>
            <a:off x="2057400" y="3143160"/>
            <a:ext cx="5257440" cy="272376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380880" y="171756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105000"/>
              </a:lnSpc>
              <a:buNone/>
            </a:pPr>
            <a:r>
              <a:rPr b="1" lang="en-US" sz="28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Set Up and Configuration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subTitle"/>
          </p:nvPr>
        </p:nvSpPr>
        <p:spPr>
          <a:xfrm>
            <a:off x="380880" y="3301920"/>
            <a:ext cx="6248160" cy="609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 defTabSz="760320">
              <a:lnSpc>
                <a:spcPct val="100000"/>
              </a:lnSpc>
              <a:spcBef>
                <a:spcPts val="380"/>
              </a:spcBef>
              <a:buNone/>
              <a:tabLst>
                <a:tab algn="l" pos="0"/>
              </a:tabLst>
            </a:pP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760320">
              <a:lnSpc>
                <a:spcPct val="100000"/>
              </a:lnSpc>
              <a:spcBef>
                <a:spcPts val="380"/>
              </a:spcBef>
              <a:buNone/>
              <a:tabLst>
                <a:tab algn="l" pos="0"/>
              </a:tabLst>
            </a:pPr>
            <a:r>
              <a:rPr b="0" lang="en-US" sz="19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Preparation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760320">
              <a:lnSpc>
                <a:spcPct val="100000"/>
              </a:lnSpc>
              <a:spcBef>
                <a:spcPts val="380"/>
              </a:spcBef>
              <a:buNone/>
              <a:tabLst>
                <a:tab algn="l" pos="0"/>
              </a:tabLst>
            </a:pPr>
            <a:r>
              <a:rPr b="0" lang="en-US" sz="19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Log in and Basic Navigation 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760320">
              <a:lnSpc>
                <a:spcPct val="100000"/>
              </a:lnSpc>
              <a:spcBef>
                <a:spcPts val="380"/>
              </a:spcBef>
              <a:buNone/>
              <a:tabLst>
                <a:tab algn="l" pos="0"/>
              </a:tabLst>
            </a:pPr>
            <a:r>
              <a:rPr b="0" lang="en-US" sz="19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Set Up and Configuration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Preparation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/>
          </p:nvPr>
        </p:nvSpPr>
        <p:spPr>
          <a:xfrm>
            <a:off x="228600" y="917640"/>
            <a:ext cx="861012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9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Develop a concise Org Chart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9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1" i="1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Employee Names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9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Job Titles or </a:t>
            </a:r>
            <a:r>
              <a:rPr b="1" i="1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Positions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9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1" i="1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Departments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9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Define who reports to who (reporting structure)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9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Formalize positions 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9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Create a detailed </a:t>
            </a:r>
            <a:r>
              <a:rPr b="1" i="1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job description</a:t>
            </a: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 for each Position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9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Define any </a:t>
            </a:r>
            <a:r>
              <a:rPr b="1" i="1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prerequisites</a:t>
            </a: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 for each Position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9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List all </a:t>
            </a:r>
            <a:r>
              <a:rPr b="1" i="1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required training</a:t>
            </a: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 for each position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9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Group training into </a:t>
            </a:r>
            <a:r>
              <a:rPr b="1" i="1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Skills</a:t>
            </a: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 and define the </a:t>
            </a:r>
            <a:r>
              <a:rPr b="1" i="1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skill</a:t>
            </a: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 set for each position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9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Note any </a:t>
            </a:r>
            <a:r>
              <a:rPr b="1" i="1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employee specific</a:t>
            </a: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 training for each employee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</p:spTree>
  </p:cSld>
  <p:transition>
    <p:fade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Login Screen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228600" y="917640"/>
            <a:ext cx="861012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The login process limits access to specific database features based on the employee and password entered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The Demo version includes dummy data and fictitious employees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administrator is the default login for demo versions and has full privileges 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administrator credentials: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Username: administrator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Password: Qq777777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All other employees password = Aa777777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NOTE:  both username and password are case sensitive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139" name="Picture 6" descr="C:\Users\Sunday\AppData\Local\Temp\SNAGHTMLb97f237.PNG"/>
          <p:cNvPicPr/>
          <p:nvPr/>
        </p:nvPicPr>
        <p:blipFill>
          <a:blip r:embed="rId1"/>
          <a:stretch/>
        </p:blipFill>
        <p:spPr>
          <a:xfrm>
            <a:off x="2666880" y="3710160"/>
            <a:ext cx="3695400" cy="269028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Navigation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228600" y="917640"/>
            <a:ext cx="861012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There are 2 ways to navigate: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Using the </a:t>
            </a:r>
            <a:r>
              <a:rPr b="0" i="1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Main Menu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Using the </a:t>
            </a:r>
            <a:r>
              <a:rPr b="0" i="1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Quick Navigation </a:t>
            </a: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menu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142" name="Picture 8" descr=""/>
          <p:cNvPicPr/>
          <p:nvPr/>
        </p:nvPicPr>
        <p:blipFill>
          <a:blip r:embed="rId1"/>
          <a:stretch/>
        </p:blipFill>
        <p:spPr>
          <a:xfrm>
            <a:off x="2209680" y="1863720"/>
            <a:ext cx="4647960" cy="4804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3" name="Rectangle 8"/>
          <p:cNvSpPr/>
          <p:nvPr/>
        </p:nvSpPr>
        <p:spPr>
          <a:xfrm>
            <a:off x="2209680" y="1981080"/>
            <a:ext cx="3580920" cy="76176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44" name="Rectangle 9"/>
          <p:cNvSpPr/>
          <p:nvPr/>
        </p:nvSpPr>
        <p:spPr>
          <a:xfrm>
            <a:off x="2209680" y="2743200"/>
            <a:ext cx="4723920" cy="396216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45" name="AutoShape 7"/>
          <p:cNvSpPr/>
          <p:nvPr/>
        </p:nvSpPr>
        <p:spPr>
          <a:xfrm>
            <a:off x="6553080" y="1600200"/>
            <a:ext cx="2209320" cy="685440"/>
          </a:xfrm>
          <a:prstGeom prst="wedgeRoundRectCallout">
            <a:avLst>
              <a:gd name="adj1" fmla="val -87676"/>
              <a:gd name="adj2" fmla="val 25375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Or, use the Quick Navigation Links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6" name="AutoShape 7"/>
          <p:cNvSpPr/>
          <p:nvPr/>
        </p:nvSpPr>
        <p:spPr>
          <a:xfrm>
            <a:off x="6858000" y="2819520"/>
            <a:ext cx="2209320" cy="685440"/>
          </a:xfrm>
          <a:prstGeom prst="wedgeRoundRectCallout">
            <a:avLst>
              <a:gd name="adj1" fmla="val -88662"/>
              <a:gd name="adj2" fmla="val 141245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Click on an item to open a form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  <p:timing>
    <p:tnLst>
      <p:par>
        <p:cTn id="9" dur="indefinite" restart="never" nodeType="tmRoot">
          <p:childTnLst>
            <p:seq>
              <p:cTn id="10" dur="indefinite" nodeType="mainSeq">
                <p:childTnLst>
                  <p:par>
                    <p:cTn id="11" nodeType="clickEffect" fill="hold">
                      <p:stCondLst>
                        <p:cond delay="indefinite"/>
                      </p:stCondLst>
                      <p:childTnLst>
                        <p:par>
                          <p:cTn id="1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nodeType="clickEffect" fill="hold">
                      <p:stCondLst>
                        <p:cond delay="indefinite"/>
                      </p:stCondLst>
                      <p:childTnLst>
                        <p:par>
                          <p:cTn id="1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nodeType="clickEffect" fill="hold">
                      <p:stCondLst>
                        <p:cond delay="indefinite"/>
                      </p:stCondLst>
                      <p:childTnLst>
                        <p:par>
                          <p:cTn id="2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T-Med Database Set-up – Process Flow 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pic>
        <p:nvPicPr>
          <p:cNvPr id="148" name="Picture 4" descr=""/>
          <p:cNvPicPr/>
          <p:nvPr/>
        </p:nvPicPr>
        <p:blipFill>
          <a:blip r:embed="rId1"/>
          <a:stretch/>
        </p:blipFill>
        <p:spPr>
          <a:xfrm>
            <a:off x="2712960" y="838080"/>
            <a:ext cx="3611160" cy="557640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T-Med Database Set-up and Administration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pic>
        <p:nvPicPr>
          <p:cNvPr id="150" name="Picture 2" descr=""/>
          <p:cNvPicPr/>
          <p:nvPr/>
        </p:nvPicPr>
        <p:blipFill>
          <a:blip r:embed="rId1"/>
          <a:stretch/>
        </p:blipFill>
        <p:spPr>
          <a:xfrm>
            <a:off x="1219320" y="762120"/>
            <a:ext cx="6372000" cy="5238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1" name="Picture 3" descr=""/>
          <p:cNvPicPr/>
          <p:nvPr/>
        </p:nvPicPr>
        <p:blipFill>
          <a:blip r:embed="rId2"/>
          <a:stretch/>
        </p:blipFill>
        <p:spPr>
          <a:xfrm>
            <a:off x="1824120" y="633240"/>
            <a:ext cx="5495400" cy="559080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  <p:timing>
    <p:tnLst>
      <p:par>
        <p:cTn id="40" dur="indefinite" restart="never" nodeType="tmRoot">
          <p:childTnLst>
            <p:seq>
              <p:cTn id="41" dur="indefinite" nodeType="mainSeq">
                <p:childTnLst>
                  <p:par>
                    <p:cTn id="42" nodeType="clickEffect" fill="hold">
                      <p:stCondLst>
                        <p:cond delay="indefinite"/>
                      </p:stCondLst>
                      <p:childTnLst>
                        <p:par>
                          <p:cTn id="4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4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4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Database Set-up - General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228600" y="917640"/>
            <a:ext cx="861012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154" name="Picture 6" descr=""/>
          <p:cNvPicPr/>
          <p:nvPr/>
        </p:nvPicPr>
        <p:blipFill>
          <a:blip r:embed="rId1"/>
          <a:stretch/>
        </p:blipFill>
        <p:spPr>
          <a:xfrm>
            <a:off x="1824120" y="990720"/>
            <a:ext cx="5144760" cy="5233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5" name="Picture 7" descr=""/>
          <p:cNvPicPr/>
          <p:nvPr/>
        </p:nvPicPr>
        <p:blipFill>
          <a:blip r:embed="rId2"/>
          <a:stretch/>
        </p:blipFill>
        <p:spPr>
          <a:xfrm>
            <a:off x="1066680" y="1181160"/>
            <a:ext cx="7189560" cy="4609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6" name="AutoShape 7"/>
          <p:cNvSpPr/>
          <p:nvPr/>
        </p:nvSpPr>
        <p:spPr>
          <a:xfrm>
            <a:off x="6553080" y="304920"/>
            <a:ext cx="2285640" cy="685440"/>
          </a:xfrm>
          <a:prstGeom prst="wedgeRoundRectCallout">
            <a:avLst>
              <a:gd name="adj1" fmla="val -88662"/>
              <a:gd name="adj2" fmla="val 141245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Set-up is organized into tabs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  <p:timing>
    <p:tnLst>
      <p:par>
        <p:cTn id="49" dur="indefinite" restart="never" nodeType="tmRoot">
          <p:childTnLst>
            <p:seq>
              <p:cTn id="50" dur="indefinite" nodeType="mainSeq">
                <p:childTnLst>
                  <p:par>
                    <p:cTn id="51" nodeType="clickEffect" fill="hold">
                      <p:stCondLst>
                        <p:cond delay="indefinite"/>
                      </p:stCondLst>
                      <p:childTnLst>
                        <p:par>
                          <p:cTn id="5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5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nodeType="withEffect" fill="hold" presetClass="exit" presetID="8" presetSubtype="16">
                                  <p:stCondLst>
                                    <p:cond delay="0"/>
                                  </p:stCondLst>
                                  <p:childTnLst>
                                    <p:animEffect filter="diamond(in)" transition="out">
                                      <p:cBhvr additive="repl">
                                        <p:cTn id="57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nodeType="clickEffect" fill="hold">
                      <p:stCondLst>
                        <p:cond delay="indefinite"/>
                      </p:stCondLst>
                      <p:childTnLst>
                        <p:par>
                          <p:cTn id="6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3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4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/>
          </p:nvPr>
        </p:nvSpPr>
        <p:spPr>
          <a:xfrm>
            <a:off x="228600" y="917640"/>
            <a:ext cx="861012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Add the functional departments that exist within your organization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Department numbers or codes are optional 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After employees have been defined, add the department managers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Setup - Add Departments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59" name="AutoShape 16"/>
          <p:cNvSpPr/>
          <p:nvPr/>
        </p:nvSpPr>
        <p:spPr>
          <a:xfrm flipH="1" flipV="1" rot="16200000">
            <a:off x="3276720" y="5029560"/>
            <a:ext cx="761760" cy="761760"/>
          </a:xfrm>
          <a:custGeom>
            <a:avLst/>
            <a:gdLst>
              <a:gd name="textAreaLeft" fmla="*/ 0 w 761760"/>
              <a:gd name="textAreaRight" fmla="*/ 653040 w 761760"/>
              <a:gd name="textAreaTop" fmla="*/ 507960 h 761760"/>
              <a:gd name="textAreaBottom" fmla="*/ 762120 h 761760"/>
              <a:gd name="GluePoint1X" fmla="*/ 2147483646 w 21600"/>
              <a:gd name="GluePoint1Y" fmla="*/ 0 h 21600"/>
              <a:gd name="GluePoint2X" fmla="*/ 2147483646 w 21600"/>
              <a:gd name="GluePoint2Y" fmla="*/ 2147483646 h 21600"/>
              <a:gd name="GluePoint3X" fmla="*/ 0 w 21600"/>
              <a:gd name="GluePoint3Y" fmla="*/ 2147483646 h 21600"/>
              <a:gd name="GluePoint4X" fmla="*/ 2147483646 w 21600"/>
              <a:gd name="GluePoint4Y" fmla="*/ 2147483646 h 21600"/>
              <a:gd name="GluePoint5X" fmla="*/ 2147483646 w 21600"/>
              <a:gd name="GluePoint5Y" fmla="*/ 2147483646 h 21600"/>
              <a:gd name="GluePoint6X" fmla="*/ 2147483646 w 21600"/>
              <a:gd name="GluePoint6Y" fmla="*/ 214748364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</a:cxnLst>
            <a:rect l="textAreaLeft" t="textAreaTop" r="textAreaRight" b="textAreaBottom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rgbClr val="ffcc00">
              <a:alpha val="72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800" rIns="82800" tIns="44280" bIns="44280" anchor="ctr" vert="eaVert" rot="10800000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100" strike="noStrike" u="none">
                <a:solidFill>
                  <a:schemeClr val="dk1"/>
                </a:solidFill>
                <a:effectLst/>
                <a:uFillTx/>
                <a:latin typeface="Book Antiqua"/>
              </a:rPr>
              <a:t>Use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60" name="Picture 8" descr=""/>
          <p:cNvPicPr/>
          <p:nvPr/>
        </p:nvPicPr>
        <p:blipFill>
          <a:blip r:embed="rId1"/>
          <a:stretch/>
        </p:blipFill>
        <p:spPr>
          <a:xfrm>
            <a:off x="990720" y="1973160"/>
            <a:ext cx="4723920" cy="29984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1" name="Picture 8" descr="C:\Users\Sunday\AppData\Local\Temp\SNAGHTML3fa12ba0.PNG"/>
          <p:cNvPicPr/>
          <p:nvPr/>
        </p:nvPicPr>
        <p:blipFill>
          <a:blip r:embed="rId2"/>
          <a:stretch/>
        </p:blipFill>
        <p:spPr>
          <a:xfrm>
            <a:off x="4143240" y="4724280"/>
            <a:ext cx="5000400" cy="175212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  <p:timing>
    <p:tnLst>
      <p:par>
        <p:cTn id="65" dur="indefinite" restart="never" nodeType="tmRoot">
          <p:childTnLst>
            <p:seq>
              <p:cTn id="66" dur="indefinite" nodeType="mainSeq">
                <p:childTnLst>
                  <p:par>
                    <p:cTn id="67" nodeType="clickEffect" fill="hold">
                      <p:stCondLst>
                        <p:cond delay="indefinite"/>
                      </p:stCondLst>
                      <p:childTnLst>
                        <p:par>
                          <p:cTn id="6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1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Setup - Add Employee Types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/>
          </p:nvPr>
        </p:nvSpPr>
        <p:spPr>
          <a:xfrm>
            <a:off x="228600" y="917640"/>
            <a:ext cx="861012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Define employee types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Such as Temporary, contractor, exempt, non-exempt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164" name="AutoShape 10"/>
          <p:cNvSpPr/>
          <p:nvPr/>
        </p:nvSpPr>
        <p:spPr>
          <a:xfrm flipH="1" flipV="1" rot="16200000">
            <a:off x="3429000" y="5029560"/>
            <a:ext cx="761760" cy="761760"/>
          </a:xfrm>
          <a:custGeom>
            <a:avLst/>
            <a:gdLst>
              <a:gd name="textAreaLeft" fmla="*/ 0 w 761760"/>
              <a:gd name="textAreaRight" fmla="*/ 653040 w 761760"/>
              <a:gd name="textAreaTop" fmla="*/ 507960 h 761760"/>
              <a:gd name="textAreaBottom" fmla="*/ 762120 h 761760"/>
              <a:gd name="GluePoint1X" fmla="*/ 2147483646 w 21600"/>
              <a:gd name="GluePoint1Y" fmla="*/ 0 h 21600"/>
              <a:gd name="GluePoint2X" fmla="*/ 2147483646 w 21600"/>
              <a:gd name="GluePoint2Y" fmla="*/ 2147483646 h 21600"/>
              <a:gd name="GluePoint3X" fmla="*/ 0 w 21600"/>
              <a:gd name="GluePoint3Y" fmla="*/ 2147483646 h 21600"/>
              <a:gd name="GluePoint4X" fmla="*/ 2147483646 w 21600"/>
              <a:gd name="GluePoint4Y" fmla="*/ 2147483646 h 21600"/>
              <a:gd name="GluePoint5X" fmla="*/ 2147483646 w 21600"/>
              <a:gd name="GluePoint5Y" fmla="*/ 2147483646 h 21600"/>
              <a:gd name="GluePoint6X" fmla="*/ 2147483646 w 21600"/>
              <a:gd name="GluePoint6Y" fmla="*/ 214748364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</a:cxnLst>
            <a:rect l="textAreaLeft" t="textAreaTop" r="textAreaRight" b="textAreaBottom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rgbClr val="ffcc00">
              <a:alpha val="72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800" rIns="82800" tIns="44280" bIns="44280" anchor="ctr" vert="eaVert" rot="10800000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100" strike="noStrike" u="none">
                <a:solidFill>
                  <a:schemeClr val="dk1"/>
                </a:solidFill>
                <a:effectLst/>
                <a:uFillTx/>
                <a:latin typeface="Book Antiqua"/>
              </a:rPr>
              <a:t>Use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65" name="Picture 7" descr=""/>
          <p:cNvPicPr/>
          <p:nvPr/>
        </p:nvPicPr>
        <p:blipFill>
          <a:blip r:embed="rId1"/>
          <a:stretch/>
        </p:blipFill>
        <p:spPr>
          <a:xfrm>
            <a:off x="1066680" y="1881360"/>
            <a:ext cx="4933440" cy="3095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6" name="Picture 8" descr="C:\Users\Sunday\AppData\Local\Temp\SNAGHTML3fa378f4.PNG"/>
          <p:cNvPicPr/>
          <p:nvPr/>
        </p:nvPicPr>
        <p:blipFill>
          <a:blip r:embed="rId2"/>
          <a:stretch/>
        </p:blipFill>
        <p:spPr>
          <a:xfrm>
            <a:off x="4267080" y="4800600"/>
            <a:ext cx="4782600" cy="167616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  <p:timing>
    <p:tnLst>
      <p:par>
        <p:cTn id="77" dur="indefinite" restart="never" nodeType="tmRoot">
          <p:childTnLst>
            <p:seq>
              <p:cTn id="78" dur="indefinite" nodeType="mainSeq">
                <p:childTnLst>
                  <p:par>
                    <p:cTn id="79" nodeType="clickEffect" fill="hold">
                      <p:stCondLst>
                        <p:cond delay="indefinite"/>
                      </p:stCondLst>
                      <p:childTnLst>
                        <p:par>
                          <p:cTn id="8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8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3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4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Background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228600" y="917640"/>
            <a:ext cx="861012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Managing employee training is critical to ensuring product quality and Customer satisfaction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Effective training ensures 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Product quality 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Employee and Product Safety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Happy customers (ultimately)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Effective Training is a key component of Quality Management Systems mandated by 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ISO 13485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21 CFR part 820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AS 9100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TS 16949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ISO 9001:2015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OHSAS 18001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ISO 14001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80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</p:spTree>
  </p:cSld>
  <p:transition>
    <p:fade/>
  </p:transition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Setup - Add Class Types and Categories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pic>
        <p:nvPicPr>
          <p:cNvPr id="168" name="Picture 7" descr=""/>
          <p:cNvPicPr/>
          <p:nvPr/>
        </p:nvPicPr>
        <p:blipFill>
          <a:blip r:embed="rId1"/>
          <a:stretch/>
        </p:blipFill>
        <p:spPr>
          <a:xfrm>
            <a:off x="380880" y="838080"/>
            <a:ext cx="4962240" cy="3123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9" name="Picture 8" descr=""/>
          <p:cNvPicPr/>
          <p:nvPr/>
        </p:nvPicPr>
        <p:blipFill>
          <a:blip r:embed="rId2"/>
          <a:stretch/>
        </p:blipFill>
        <p:spPr>
          <a:xfrm>
            <a:off x="457200" y="2514600"/>
            <a:ext cx="4933440" cy="3095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0" name="Picture 8" descr="C:\Users\Sunday\AppData\Local\Temp\SNAGHTML3fa52d35.PNG"/>
          <p:cNvPicPr/>
          <p:nvPr/>
        </p:nvPicPr>
        <p:blipFill>
          <a:blip r:embed="rId3"/>
          <a:stretch/>
        </p:blipFill>
        <p:spPr>
          <a:xfrm>
            <a:off x="3124080" y="4876920"/>
            <a:ext cx="5960880" cy="1980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1" name="AutoShape 10"/>
          <p:cNvSpPr/>
          <p:nvPr/>
        </p:nvSpPr>
        <p:spPr>
          <a:xfrm flipH="1" flipV="1" rot="16200000">
            <a:off x="2133720" y="5258160"/>
            <a:ext cx="761760" cy="761760"/>
          </a:xfrm>
          <a:custGeom>
            <a:avLst/>
            <a:gdLst>
              <a:gd name="textAreaLeft" fmla="*/ 0 w 761760"/>
              <a:gd name="textAreaRight" fmla="*/ 653040 w 761760"/>
              <a:gd name="textAreaTop" fmla="*/ 507960 h 761760"/>
              <a:gd name="textAreaBottom" fmla="*/ 762120 h 761760"/>
              <a:gd name="GluePoint1X" fmla="*/ 2147483646 w 21600"/>
              <a:gd name="GluePoint1Y" fmla="*/ 0 h 21600"/>
              <a:gd name="GluePoint2X" fmla="*/ 2147483646 w 21600"/>
              <a:gd name="GluePoint2Y" fmla="*/ 2147483646 h 21600"/>
              <a:gd name="GluePoint3X" fmla="*/ 0 w 21600"/>
              <a:gd name="GluePoint3Y" fmla="*/ 2147483646 h 21600"/>
              <a:gd name="GluePoint4X" fmla="*/ 2147483646 w 21600"/>
              <a:gd name="GluePoint4Y" fmla="*/ 2147483646 h 21600"/>
              <a:gd name="GluePoint5X" fmla="*/ 2147483646 w 21600"/>
              <a:gd name="GluePoint5Y" fmla="*/ 2147483646 h 21600"/>
              <a:gd name="GluePoint6X" fmla="*/ 2147483646 w 21600"/>
              <a:gd name="GluePoint6Y" fmla="*/ 214748364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</a:cxnLst>
            <a:rect l="textAreaLeft" t="textAreaTop" r="textAreaRight" b="textAreaBottom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rgbClr val="ffcc00">
              <a:alpha val="72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800" rIns="82800" tIns="44280" bIns="44280" anchor="ctr" vert="eaVert" rot="10800000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100" strike="noStrike" u="none">
                <a:solidFill>
                  <a:schemeClr val="dk1"/>
                </a:solidFill>
                <a:effectLst/>
                <a:uFillTx/>
                <a:latin typeface="Book Antiqua"/>
              </a:rPr>
              <a:t>Use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  <p:timing>
    <p:tnLst>
      <p:par>
        <p:cTn id="89" dur="indefinite" restart="never" nodeType="tmRoot">
          <p:childTnLst>
            <p:seq>
              <p:cTn id="90" dur="indefinite" nodeType="mainSeq">
                <p:childTnLst>
                  <p:par>
                    <p:cTn id="91" nodeType="clickEffect" fill="hold">
                      <p:stCondLst>
                        <p:cond delay="indefinite"/>
                      </p:stCondLst>
                      <p:childTnLst>
                        <p:par>
                          <p:cTn id="9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9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5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9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0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Setup - Other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/>
          </p:nvPr>
        </p:nvSpPr>
        <p:spPr>
          <a:xfrm>
            <a:off x="228600" y="917640"/>
            <a:ext cx="861012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Define a warning limit for reporting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Specify the number of days to look ahead in the “Near Due” reports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Define the approval validation statement 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174" name="Picture 8" descr=""/>
          <p:cNvPicPr/>
          <p:nvPr/>
        </p:nvPicPr>
        <p:blipFill>
          <a:blip r:embed="rId1"/>
          <a:stretch/>
        </p:blipFill>
        <p:spPr>
          <a:xfrm>
            <a:off x="533520" y="2028960"/>
            <a:ext cx="4981320" cy="3152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5" name="AutoShape 10"/>
          <p:cNvSpPr/>
          <p:nvPr/>
        </p:nvSpPr>
        <p:spPr>
          <a:xfrm flipH="1" flipV="1" rot="16200000">
            <a:off x="3200400" y="4800960"/>
            <a:ext cx="761760" cy="761760"/>
          </a:xfrm>
          <a:custGeom>
            <a:avLst/>
            <a:gdLst>
              <a:gd name="textAreaLeft" fmla="*/ 0 w 761760"/>
              <a:gd name="textAreaRight" fmla="*/ 653040 w 761760"/>
              <a:gd name="textAreaTop" fmla="*/ 507960 h 761760"/>
              <a:gd name="textAreaBottom" fmla="*/ 762120 h 761760"/>
              <a:gd name="GluePoint1X" fmla="*/ 2147483646 w 21600"/>
              <a:gd name="GluePoint1Y" fmla="*/ 0 h 21600"/>
              <a:gd name="GluePoint2X" fmla="*/ 2147483646 w 21600"/>
              <a:gd name="GluePoint2Y" fmla="*/ 2147483646 h 21600"/>
              <a:gd name="GluePoint3X" fmla="*/ 0 w 21600"/>
              <a:gd name="GluePoint3Y" fmla="*/ 2147483646 h 21600"/>
              <a:gd name="GluePoint4X" fmla="*/ 2147483646 w 21600"/>
              <a:gd name="GluePoint4Y" fmla="*/ 2147483646 h 21600"/>
              <a:gd name="GluePoint5X" fmla="*/ 2147483646 w 21600"/>
              <a:gd name="GluePoint5Y" fmla="*/ 2147483646 h 21600"/>
              <a:gd name="GluePoint6X" fmla="*/ 2147483646 w 21600"/>
              <a:gd name="GluePoint6Y" fmla="*/ 214748364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</a:cxnLst>
            <a:rect l="textAreaLeft" t="textAreaTop" r="textAreaRight" b="textAreaBottom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rgbClr val="ffcc00">
              <a:alpha val="72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800" rIns="82800" tIns="44280" bIns="44280" anchor="ctr" vert="eaVert" rot="10800000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100" strike="noStrike" u="none">
                <a:solidFill>
                  <a:schemeClr val="dk1"/>
                </a:solidFill>
                <a:effectLst/>
                <a:uFillTx/>
                <a:latin typeface="Book Antiqua"/>
              </a:rPr>
              <a:t>Use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76" name="Picture 9" descr=""/>
          <p:cNvPicPr/>
          <p:nvPr/>
        </p:nvPicPr>
        <p:blipFill>
          <a:blip r:embed="rId2"/>
          <a:stretch/>
        </p:blipFill>
        <p:spPr>
          <a:xfrm>
            <a:off x="3962520" y="2106720"/>
            <a:ext cx="5181120" cy="402228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  <p:timing>
    <p:tnLst>
      <p:par>
        <p:cTn id="101" dur="indefinite" restart="never" nodeType="tmRoot">
          <p:childTnLst>
            <p:seq>
              <p:cTn id="102" dur="indefinite" nodeType="mainSeq">
                <p:childTnLst>
                  <p:par>
                    <p:cTn id="103" nodeType="clickEffect" fill="hold">
                      <p:stCondLst>
                        <p:cond delay="indefinite"/>
                      </p:stCondLst>
                      <p:childTnLst>
                        <p:par>
                          <p:cTn id="10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0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8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1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2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Set-Up - Security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/>
          </p:nvPr>
        </p:nvSpPr>
        <p:spPr>
          <a:xfrm>
            <a:off x="228600" y="917640"/>
            <a:ext cx="861012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Define password length and expiration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Password must have at least one Capital letter, one lowercase letter, and one number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Limit the number of unsuccessful login attempts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Automatically log out a user after a defined time period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Log all changes to the database (or not)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179" name="Picture 5" descr=""/>
          <p:cNvPicPr/>
          <p:nvPr/>
        </p:nvPicPr>
        <p:blipFill>
          <a:blip r:embed="rId1"/>
          <a:stretch/>
        </p:blipFill>
        <p:spPr>
          <a:xfrm>
            <a:off x="2057400" y="3114720"/>
            <a:ext cx="4952520" cy="313344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Database Set-up </a:t>
            </a:r>
            <a:r>
              <a:rPr b="1" lang="en-US" sz="18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(Continued)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228600" y="917640"/>
            <a:ext cx="861012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9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Create Training Classes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9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Non-critical tasks – no re-certification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9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Critical Tasks – Certification Required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9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Create critical Documents that require Training when new revisions are released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9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Create Skills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9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Skills are a group of related training classes assigned to one or more </a:t>
            </a:r>
            <a:r>
              <a:rPr b="0" i="1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Positions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9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Create Positions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9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Enter roles and Responsibilities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9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Define Position Requirements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9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Define Training Requirements specifically for that position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9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Define Skills for the position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9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Enter Employees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9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Employees may have more than one position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9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Define Employee specific training requirements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</p:spTree>
  </p:cSld>
  <p:transition>
    <p:fade/>
  </p:transition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Create Training Classes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/>
          </p:nvPr>
        </p:nvSpPr>
        <p:spPr>
          <a:xfrm>
            <a:off x="228600" y="917640"/>
            <a:ext cx="861012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9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Enter Training Class Name (Title)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9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What training Category is appropriate?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9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This field helps organize the training classes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9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What is the Type of training?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9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Is Recertification required?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9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If so, when does the Certification expire?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9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Define when the training class is scheduled to be completed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9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The duration 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9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How long does the class take?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9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Prerequisites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9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What training is required before this class may be taken?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9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Define training materials used in the class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9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Set-up links to training material for easy reference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9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Use Ctrl-K to add a link to a file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90000"/>
              </a:lnSpc>
              <a:spcBef>
                <a:spcPts val="380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90000"/>
              </a:lnSpc>
              <a:spcBef>
                <a:spcPts val="380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</p:spTree>
  </p:cSld>
  <p:transition>
    <p:fade/>
  </p:transition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Picture 8" descr=""/>
          <p:cNvPicPr/>
          <p:nvPr/>
        </p:nvPicPr>
        <p:blipFill>
          <a:blip r:embed="rId1"/>
          <a:stretch/>
        </p:blipFill>
        <p:spPr>
          <a:xfrm>
            <a:off x="1824120" y="809640"/>
            <a:ext cx="5495400" cy="5590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85" name="Picture 10" descr=""/>
          <p:cNvPicPr/>
          <p:nvPr/>
        </p:nvPicPr>
        <p:blipFill>
          <a:blip r:embed="rId2"/>
          <a:stretch/>
        </p:blipFill>
        <p:spPr>
          <a:xfrm>
            <a:off x="1457280" y="1700280"/>
            <a:ext cx="6229080" cy="3457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Setup - Add / Edit  Training Classes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87" name="AutoShape 11"/>
          <p:cNvSpPr/>
          <p:nvPr/>
        </p:nvSpPr>
        <p:spPr>
          <a:xfrm>
            <a:off x="5562720" y="2514600"/>
            <a:ext cx="1904760" cy="914040"/>
          </a:xfrm>
          <a:prstGeom prst="wedgeRoundRectCallout">
            <a:avLst>
              <a:gd name="adj1" fmla="val -177644"/>
              <a:gd name="adj2" fmla="val 40403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Training Class requires re-certification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8" name="AutoShape 11"/>
          <p:cNvSpPr/>
          <p:nvPr/>
        </p:nvSpPr>
        <p:spPr>
          <a:xfrm>
            <a:off x="6705720" y="304920"/>
            <a:ext cx="2285640" cy="914040"/>
          </a:xfrm>
          <a:prstGeom prst="wedgeRoundRectCallout">
            <a:avLst>
              <a:gd name="adj1" fmla="val -111722"/>
              <a:gd name="adj2" fmla="val 150074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Fields with yellow background are mandatory.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9" name="AutoShape 11"/>
          <p:cNvSpPr/>
          <p:nvPr/>
        </p:nvSpPr>
        <p:spPr>
          <a:xfrm>
            <a:off x="5562720" y="3505320"/>
            <a:ext cx="1904760" cy="914040"/>
          </a:xfrm>
          <a:prstGeom prst="wedgeRoundRectCallout">
            <a:avLst>
              <a:gd name="adj1" fmla="val -158185"/>
              <a:gd name="adj2" fmla="val -44495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For how long is the certification valid?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0" name="AutoShape 11"/>
          <p:cNvSpPr/>
          <p:nvPr/>
        </p:nvSpPr>
        <p:spPr>
          <a:xfrm>
            <a:off x="0" y="2438280"/>
            <a:ext cx="1980720" cy="914040"/>
          </a:xfrm>
          <a:prstGeom prst="wedgeRoundRectCallout">
            <a:avLst>
              <a:gd name="adj1" fmla="val 36671"/>
              <a:gd name="adj2" fmla="val 95981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Gives new employees time to train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  <p:timing>
    <p:tnLst>
      <p:par>
        <p:cTn id="113" dur="indefinite" restart="never" nodeType="tmRoot">
          <p:childTnLst>
            <p:seq>
              <p:cTn id="114" dur="indefinite" nodeType="mainSeq">
                <p:childTnLst>
                  <p:par>
                    <p:cTn id="115" nodeType="clickEffect" fill="hold">
                      <p:stCondLst>
                        <p:cond delay="indefinite"/>
                      </p:stCondLst>
                      <p:childTnLst>
                        <p:par>
                          <p:cTn id="11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17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19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nodeType="clickEffect" fill="hold">
                      <p:stCondLst>
                        <p:cond delay="indefinite"/>
                      </p:stCondLst>
                      <p:childTnLst>
                        <p:par>
                          <p:cTn id="12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24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2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nodeType="clickEffect" fill="hold">
                      <p:stCondLst>
                        <p:cond delay="indefinite"/>
                      </p:stCondLst>
                      <p:childTnLst>
                        <p:par>
                          <p:cTn id="12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29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3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nodeType="clickEffect" fill="hold">
                      <p:stCondLst>
                        <p:cond delay="indefinite"/>
                      </p:stCondLst>
                      <p:childTnLst>
                        <p:par>
                          <p:cTn id="13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34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3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nodeType="clickEffect" fill="hold">
                      <p:stCondLst>
                        <p:cond delay="indefinite"/>
                      </p:stCondLst>
                      <p:childTnLst>
                        <p:par>
                          <p:cTn id="13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39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41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Setup - Add / Edit  Training Classes (continued)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/>
          </p:nvPr>
        </p:nvSpPr>
        <p:spPr>
          <a:xfrm>
            <a:off x="228600" y="917640"/>
            <a:ext cx="861012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193" name="Picture 2" descr=""/>
          <p:cNvPicPr/>
          <p:nvPr/>
        </p:nvPicPr>
        <p:blipFill>
          <a:blip r:embed="rId1"/>
          <a:stretch/>
        </p:blipFill>
        <p:spPr>
          <a:xfrm>
            <a:off x="1457280" y="1676520"/>
            <a:ext cx="6229080" cy="3504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4" name="AutoShape 11"/>
          <p:cNvSpPr/>
          <p:nvPr/>
        </p:nvSpPr>
        <p:spPr>
          <a:xfrm>
            <a:off x="5334120" y="1523880"/>
            <a:ext cx="1980720" cy="914040"/>
          </a:xfrm>
          <a:prstGeom prst="wedgeRoundRectCallout">
            <a:avLst>
              <a:gd name="adj1" fmla="val -108384"/>
              <a:gd name="adj2" fmla="val 98361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List any training material used in the class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5" name="AutoShape 11"/>
          <p:cNvSpPr/>
          <p:nvPr/>
        </p:nvSpPr>
        <p:spPr>
          <a:xfrm>
            <a:off x="6400800" y="3200400"/>
            <a:ext cx="2209320" cy="914040"/>
          </a:xfrm>
          <a:prstGeom prst="wedgeRoundRectCallout">
            <a:avLst>
              <a:gd name="adj1" fmla="val -170454"/>
              <a:gd name="adj2" fmla="val 7884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Add hyperlinks to any appropriate electronic files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  <p:timing>
    <p:tnLst>
      <p:par>
        <p:cTn id="142" dur="indefinite" restart="never" nodeType="tmRoot">
          <p:childTnLst>
            <p:seq>
              <p:cTn id="143" dur="indefinite" nodeType="mainSeq">
                <p:childTnLst>
                  <p:par>
                    <p:cTn id="144" nodeType="clickEffect" fill="hold">
                      <p:stCondLst>
                        <p:cond delay="indefinite"/>
                      </p:stCondLst>
                      <p:childTnLst>
                        <p:par>
                          <p:cTn id="14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46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48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nodeType="clickEffect" fill="hold">
                      <p:stCondLst>
                        <p:cond delay="indefinite"/>
                      </p:stCondLst>
                      <p:childTnLst>
                        <p:par>
                          <p:cTn id="15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51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5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Picture 12" descr="C:\Users\Sunday\AppData\Local\Temp\SNAGHTML3fb477bd.PNG"/>
          <p:cNvPicPr/>
          <p:nvPr/>
        </p:nvPicPr>
        <p:blipFill>
          <a:blip r:embed="rId1"/>
          <a:stretch/>
        </p:blipFill>
        <p:spPr>
          <a:xfrm>
            <a:off x="3962520" y="838080"/>
            <a:ext cx="5000400" cy="1752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7" name="Picture 10" descr=""/>
          <p:cNvPicPr/>
          <p:nvPr/>
        </p:nvPicPr>
        <p:blipFill>
          <a:blip r:embed="rId2"/>
          <a:stretch/>
        </p:blipFill>
        <p:spPr>
          <a:xfrm>
            <a:off x="228600" y="838080"/>
            <a:ext cx="3666600" cy="2847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Training Class Delinquencies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99" name="AutoShape 6"/>
          <p:cNvSpPr/>
          <p:nvPr/>
        </p:nvSpPr>
        <p:spPr>
          <a:xfrm>
            <a:off x="533520" y="3505320"/>
            <a:ext cx="2437920" cy="990360"/>
          </a:xfrm>
          <a:prstGeom prst="wedgeRoundRectCallout">
            <a:avLst>
              <a:gd name="adj1" fmla="val 17301"/>
              <a:gd name="adj2" fmla="val -93097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# of days to complete class after position start date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0" name="AutoShape 16"/>
          <p:cNvSpPr/>
          <p:nvPr/>
        </p:nvSpPr>
        <p:spPr>
          <a:xfrm>
            <a:off x="5181480" y="2133720"/>
            <a:ext cx="2437920" cy="914040"/>
          </a:xfrm>
          <a:prstGeom prst="wedgeRoundRectCallout">
            <a:avLst>
              <a:gd name="adj1" fmla="val 57880"/>
              <a:gd name="adj2" fmla="val -142731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Position start date is set on the Employee Information form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201" name="Group 17"/>
          <p:cNvGrpSpPr/>
          <p:nvPr/>
        </p:nvGrpSpPr>
        <p:grpSpPr>
          <a:xfrm>
            <a:off x="304920" y="3124080"/>
            <a:ext cx="8610120" cy="2761920"/>
            <a:chOff x="304920" y="3124080"/>
            <a:chExt cx="8610120" cy="2761920"/>
          </a:xfrm>
        </p:grpSpPr>
        <p:pic>
          <p:nvPicPr>
            <p:cNvPr id="202" name="Picture 14" descr=""/>
            <p:cNvPicPr/>
            <p:nvPr/>
          </p:nvPicPr>
          <p:blipFill>
            <a:blip r:embed="rId3"/>
            <a:stretch/>
          </p:blipFill>
          <p:spPr>
            <a:xfrm>
              <a:off x="304920" y="3809880"/>
              <a:ext cx="8305560" cy="207612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203" name="AutoShape 15"/>
            <p:cNvSpPr/>
            <p:nvPr/>
          </p:nvSpPr>
          <p:spPr>
            <a:xfrm>
              <a:off x="6477120" y="3124080"/>
              <a:ext cx="2437920" cy="914040"/>
            </a:xfrm>
            <a:prstGeom prst="wedgeRoundRectCallout">
              <a:avLst>
                <a:gd name="adj1" fmla="val 20019"/>
                <a:gd name="adj2" fmla="val 185991"/>
                <a:gd name="adj3" fmla="val 16667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en-US" sz="1600" strike="noStrike" u="none">
                  <a:solidFill>
                    <a:schemeClr val="dk1"/>
                  </a:solidFill>
                  <a:effectLst/>
                  <a:uFillTx/>
                  <a:latin typeface="Verdana"/>
                </a:rPr>
                <a:t>Reports show date on which training must be completed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  <p:transition>
    <p:fade/>
  </p:transition>
  <p:timing>
    <p:tnLst>
      <p:par>
        <p:cTn id="154" dur="indefinite" restart="never" nodeType="tmRoot">
          <p:childTnLst>
            <p:seq>
              <p:cTn id="155" dur="indefinite" nodeType="mainSeq">
                <p:childTnLst>
                  <p:par>
                    <p:cTn id="156" nodeType="clickEffect" fill="hold">
                      <p:stCondLst>
                        <p:cond delay="indefinite"/>
                      </p:stCondLst>
                      <p:childTnLst>
                        <p:par>
                          <p:cTn id="15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58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6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nodeType="clickEffect" fill="hold">
                      <p:stCondLst>
                        <p:cond delay="indefinite"/>
                      </p:stCondLst>
                      <p:childTnLst>
                        <p:par>
                          <p:cTn id="16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6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5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6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9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0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nodeType="clickEffect" fill="hold">
                      <p:stCondLst>
                        <p:cond delay="indefinite"/>
                      </p:stCondLst>
                      <p:childTnLst>
                        <p:par>
                          <p:cTn id="17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73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7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/>
          </p:nvPr>
        </p:nvSpPr>
        <p:spPr>
          <a:xfrm>
            <a:off x="228600" y="917640"/>
            <a:ext cx="861012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Skills:  a group of required training classes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May be assigned to one or many positions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May be assigned to individual employees (regardless of position)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Create Skills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pic>
        <p:nvPicPr>
          <p:cNvPr id="206" name="Picture 8" descr=""/>
          <p:cNvPicPr/>
          <p:nvPr/>
        </p:nvPicPr>
        <p:blipFill>
          <a:blip r:embed="rId1"/>
          <a:stretch/>
        </p:blipFill>
        <p:spPr>
          <a:xfrm>
            <a:off x="2281320" y="2055960"/>
            <a:ext cx="4195440" cy="426852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Create Skills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pic>
        <p:nvPicPr>
          <p:cNvPr id="208" name="Picture 3" descr=""/>
          <p:cNvPicPr/>
          <p:nvPr/>
        </p:nvPicPr>
        <p:blipFill>
          <a:blip r:embed="rId1"/>
          <a:stretch/>
        </p:blipFill>
        <p:spPr>
          <a:xfrm>
            <a:off x="2743200" y="2743200"/>
            <a:ext cx="4762080" cy="3095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9" name="AutoShape 16"/>
          <p:cNvSpPr/>
          <p:nvPr/>
        </p:nvSpPr>
        <p:spPr>
          <a:xfrm>
            <a:off x="380880" y="1981080"/>
            <a:ext cx="2437920" cy="456840"/>
          </a:xfrm>
          <a:prstGeom prst="wedgeRoundRectCallout">
            <a:avLst>
              <a:gd name="adj1" fmla="val 59787"/>
              <a:gd name="adj2" fmla="val 189616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Enter the skill Name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0" name="AutoShape 16"/>
          <p:cNvSpPr/>
          <p:nvPr/>
        </p:nvSpPr>
        <p:spPr>
          <a:xfrm>
            <a:off x="533520" y="3124080"/>
            <a:ext cx="2437920" cy="1142640"/>
          </a:xfrm>
          <a:prstGeom prst="wedgeRoundRectCallout">
            <a:avLst>
              <a:gd name="adj1" fmla="val 72588"/>
              <a:gd name="adj2" fmla="val 64005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Select the set of </a:t>
            </a:r>
            <a:r>
              <a:rPr b="1" i="1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training classes </a:t>
            </a: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that are required for each </a:t>
            </a:r>
            <a:r>
              <a:rPr b="1" i="1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skill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/>
          </p:nvPr>
        </p:nvSpPr>
        <p:spPr>
          <a:xfrm>
            <a:off x="228600" y="917640"/>
            <a:ext cx="861012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Name the Skill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List all training classes that are associated to the skill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Any number of classes may be attached to a skill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</p:spTree>
  </p:cSld>
  <p:transition>
    <p:fade/>
  </p:transition>
  <p:timing>
    <p:tnLst>
      <p:par>
        <p:cTn id="176" dur="indefinite" restart="never" nodeType="tmRoot">
          <p:childTnLst>
            <p:seq>
              <p:cTn id="177" dur="indefinite" nodeType="mainSeq">
                <p:childTnLst>
                  <p:par>
                    <p:cTn id="178" nodeType="clickEffect" fill="hold">
                      <p:stCondLst>
                        <p:cond delay="indefinite"/>
                      </p:stCondLst>
                      <p:childTnLst>
                        <p:par>
                          <p:cTn id="17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80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2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3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nodeType="clickEffect" fill="hold">
                      <p:stCondLst>
                        <p:cond delay="indefinite"/>
                      </p:stCondLst>
                      <p:childTnLst>
                        <p:par>
                          <p:cTn id="18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86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88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nodeType="clickEffect" fill="hold">
                      <p:stCondLst>
                        <p:cond delay="indefinite"/>
                      </p:stCondLst>
                      <p:childTnLst>
                        <p:par>
                          <p:cTn id="19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91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93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ISO 13485 – Medical Devices:  QMS Requirements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228600" y="917640"/>
            <a:ext cx="861012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None/>
              <a:tabLst>
                <a:tab algn="l" pos="0"/>
              </a:tabLst>
            </a:pPr>
            <a:r>
              <a:rPr b="1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6.2.2 Competence, awareness, and training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The organization shall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a) determine the necessary competence for personnel performing work affecting product quality,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b) provide training or take other actions to satisfy these needs,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c) evaluate the effectiveness of the actions taken,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d) ensure that its personnel are aware of the relevance and importance of their activities and how they contribute to the achievement of the quality objectives, and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e) maintain appropriate records of education, training, skills, and experience 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</p:spTree>
  </p:cSld>
  <p:transition>
    <p:fade/>
  </p:transition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Picture 8" descr=""/>
          <p:cNvPicPr/>
          <p:nvPr/>
        </p:nvPicPr>
        <p:blipFill>
          <a:blip r:embed="rId1"/>
          <a:stretch/>
        </p:blipFill>
        <p:spPr>
          <a:xfrm>
            <a:off x="2209680" y="838080"/>
            <a:ext cx="5070240" cy="5157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Create Positions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pic>
        <p:nvPicPr>
          <p:cNvPr id="214" name="Picture 8" descr=""/>
          <p:cNvPicPr/>
          <p:nvPr/>
        </p:nvPicPr>
        <p:blipFill>
          <a:blip r:embed="rId2"/>
          <a:stretch/>
        </p:blipFill>
        <p:spPr>
          <a:xfrm>
            <a:off x="1981080" y="1219320"/>
            <a:ext cx="5428800" cy="4419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5" name="Picture 11" descr=""/>
          <p:cNvPicPr/>
          <p:nvPr/>
        </p:nvPicPr>
        <p:blipFill>
          <a:blip r:embed="rId3"/>
          <a:stretch/>
        </p:blipFill>
        <p:spPr>
          <a:xfrm>
            <a:off x="1981080" y="1219320"/>
            <a:ext cx="5400360" cy="4428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6" name="Picture 12" descr=""/>
          <p:cNvPicPr/>
          <p:nvPr/>
        </p:nvPicPr>
        <p:blipFill>
          <a:blip r:embed="rId4"/>
          <a:stretch/>
        </p:blipFill>
        <p:spPr>
          <a:xfrm>
            <a:off x="1981080" y="1219320"/>
            <a:ext cx="5447880" cy="45144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7" name="Picture 13" descr=""/>
          <p:cNvPicPr/>
          <p:nvPr/>
        </p:nvPicPr>
        <p:blipFill>
          <a:blip r:embed="rId5"/>
          <a:stretch/>
        </p:blipFill>
        <p:spPr>
          <a:xfrm>
            <a:off x="1981080" y="1219320"/>
            <a:ext cx="5428800" cy="446688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  <p:timing>
    <p:tnLst>
      <p:par>
        <p:cTn id="194" dur="indefinite" restart="never" nodeType="tmRoot">
          <p:childTnLst>
            <p:seq>
              <p:cTn id="195" dur="indefinite" nodeType="mainSeq">
                <p:childTnLst>
                  <p:par>
                    <p:cTn id="196" nodeType="clickEffect" fill="hold">
                      <p:stCondLst>
                        <p:cond delay="indefinite"/>
                      </p:stCondLst>
                      <p:childTnLst>
                        <p:par>
                          <p:cTn id="19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98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00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nodeType="clickEffect" fill="hold">
                      <p:stCondLst>
                        <p:cond delay="indefinite"/>
                      </p:stCondLst>
                      <p:childTnLst>
                        <p:par>
                          <p:cTn id="20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05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0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nodeType="clickEffect" fill="hold">
                      <p:stCondLst>
                        <p:cond delay="indefinite"/>
                      </p:stCondLst>
                      <p:childTnLst>
                        <p:par>
                          <p:cTn id="20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10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1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nodeType="clickEffect" fill="hold">
                      <p:stCondLst>
                        <p:cond delay="indefinite"/>
                      </p:stCondLst>
                      <p:childTnLst>
                        <p:par>
                          <p:cTn id="21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15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1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Position Training Requirements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/>
          </p:nvPr>
        </p:nvSpPr>
        <p:spPr>
          <a:xfrm>
            <a:off x="228600" y="917640"/>
            <a:ext cx="861012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Position Training Requirements = Skills Required + Position Specific Reqs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220" name="Rectangle 8"/>
          <p:cNvSpPr/>
          <p:nvPr/>
        </p:nvSpPr>
        <p:spPr>
          <a:xfrm>
            <a:off x="6172200" y="2743200"/>
            <a:ext cx="2590560" cy="1218960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400" strike="noStrike" u="sng">
                <a:solidFill>
                  <a:schemeClr val="dk1"/>
                </a:solidFill>
                <a:effectLst/>
                <a:uFillTx/>
                <a:latin typeface="Arial Black"/>
              </a:rPr>
              <a:t>Position Requirements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000" strike="noStrike" u="none">
                <a:solidFill>
                  <a:schemeClr val="dk1"/>
                </a:solidFill>
                <a:effectLst/>
                <a:uFillTx/>
                <a:latin typeface="Arial Black"/>
              </a:rPr>
              <a:t>Required Training for Position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000" strike="noStrike" u="none">
                <a:solidFill>
                  <a:schemeClr val="dk1"/>
                </a:solidFill>
                <a:effectLst/>
                <a:uFillTx/>
                <a:latin typeface="Arial Black"/>
              </a:rPr>
              <a:t>+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000" strike="noStrike" u="none">
                <a:solidFill>
                  <a:schemeClr val="dk1"/>
                </a:solidFill>
                <a:effectLst/>
                <a:uFillTx/>
                <a:latin typeface="Arial Black"/>
              </a:rPr>
              <a:t>Position Skills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21" name="Picture 2" descr=""/>
          <p:cNvPicPr/>
          <p:nvPr/>
        </p:nvPicPr>
        <p:blipFill>
          <a:blip r:embed="rId1"/>
          <a:stretch/>
        </p:blipFill>
        <p:spPr>
          <a:xfrm>
            <a:off x="152280" y="1447920"/>
            <a:ext cx="5447880" cy="451440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Create a New Employee 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pic>
        <p:nvPicPr>
          <p:cNvPr id="223" name="Picture 11" descr=""/>
          <p:cNvPicPr/>
          <p:nvPr/>
        </p:nvPicPr>
        <p:blipFill>
          <a:blip r:embed="rId1"/>
          <a:stretch/>
        </p:blipFill>
        <p:spPr>
          <a:xfrm>
            <a:off x="1981080" y="801720"/>
            <a:ext cx="4966920" cy="5036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4" name="Picture 12" descr=""/>
          <p:cNvPicPr/>
          <p:nvPr/>
        </p:nvPicPr>
        <p:blipFill>
          <a:blip r:embed="rId2"/>
          <a:stretch/>
        </p:blipFill>
        <p:spPr>
          <a:xfrm>
            <a:off x="1224000" y="1123920"/>
            <a:ext cx="6694200" cy="4609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5" name="Rectangle 12"/>
          <p:cNvSpPr/>
          <p:nvPr/>
        </p:nvSpPr>
        <p:spPr>
          <a:xfrm>
            <a:off x="1447920" y="1371600"/>
            <a:ext cx="6171840" cy="1371240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226" name="AutoShape 16"/>
          <p:cNvSpPr/>
          <p:nvPr/>
        </p:nvSpPr>
        <p:spPr>
          <a:xfrm>
            <a:off x="6553080" y="0"/>
            <a:ext cx="2437920" cy="914040"/>
          </a:xfrm>
          <a:prstGeom prst="wedgeRoundRectCallout">
            <a:avLst>
              <a:gd name="adj1" fmla="val -59407"/>
              <a:gd name="adj2" fmla="val 96759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Enter Detailed information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(yellow is required)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7" name="AutoShape 16"/>
          <p:cNvSpPr/>
          <p:nvPr/>
        </p:nvSpPr>
        <p:spPr>
          <a:xfrm>
            <a:off x="6477120" y="3124080"/>
            <a:ext cx="2437920" cy="914040"/>
          </a:xfrm>
          <a:prstGeom prst="wedgeRoundRectCallout">
            <a:avLst>
              <a:gd name="adj1" fmla="val -37088"/>
              <a:gd name="adj2" fmla="val -103241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Filters to display active/inactive employees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  <p:timing>
    <p:tnLst>
      <p:par>
        <p:cTn id="218" dur="indefinite" restart="never" nodeType="tmRoot">
          <p:childTnLst>
            <p:seq>
              <p:cTn id="219" dur="indefinite" nodeType="mainSeq">
                <p:childTnLst>
                  <p:par>
                    <p:cTn id="220" nodeType="clickEffect" fill="hold">
                      <p:stCondLst>
                        <p:cond delay="indefinite"/>
                      </p:stCondLst>
                      <p:childTnLst>
                        <p:par>
                          <p:cTn id="22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22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nodeType="clickEffect" fill="hold">
                      <p:stCondLst>
                        <p:cond delay="indefinite"/>
                      </p:stCondLst>
                      <p:childTnLst>
                        <p:par>
                          <p:cTn id="22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29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31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nodeType="with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34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nodeType="clickEffect" fill="hold">
                      <p:stCondLst>
                        <p:cond delay="indefinite"/>
                      </p:stCondLst>
                      <p:childTnLst>
                        <p:par>
                          <p:cTn id="23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37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39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Create a New Employee – Assign Positions 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pic>
        <p:nvPicPr>
          <p:cNvPr id="229" name="Picture 12" descr=""/>
          <p:cNvPicPr/>
          <p:nvPr/>
        </p:nvPicPr>
        <p:blipFill>
          <a:blip r:embed="rId1"/>
          <a:stretch/>
        </p:blipFill>
        <p:spPr>
          <a:xfrm>
            <a:off x="1224000" y="1123920"/>
            <a:ext cx="6694200" cy="4609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30" name="AutoShape 16"/>
          <p:cNvSpPr/>
          <p:nvPr/>
        </p:nvSpPr>
        <p:spPr>
          <a:xfrm>
            <a:off x="3124080" y="4343400"/>
            <a:ext cx="2437920" cy="914040"/>
          </a:xfrm>
          <a:prstGeom prst="wedgeRoundRectCallout">
            <a:avLst>
              <a:gd name="adj1" fmla="val -51375"/>
              <a:gd name="adj2" fmla="val -85384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Employee may hold more than one position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Picture 2" descr=""/>
          <p:cNvPicPr/>
          <p:nvPr/>
        </p:nvPicPr>
        <p:blipFill>
          <a:blip r:embed="rId1"/>
          <a:stretch/>
        </p:blipFill>
        <p:spPr>
          <a:xfrm>
            <a:off x="1300320" y="1171440"/>
            <a:ext cx="6541560" cy="4514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New Employee – Assign Training Requirements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233" name="AutoShape 16"/>
          <p:cNvSpPr/>
          <p:nvPr/>
        </p:nvSpPr>
        <p:spPr>
          <a:xfrm>
            <a:off x="4800600" y="1905120"/>
            <a:ext cx="3733560" cy="914040"/>
          </a:xfrm>
          <a:prstGeom prst="wedgeRoundRectCallout">
            <a:avLst>
              <a:gd name="adj1" fmla="val -60120"/>
              <a:gd name="adj2" fmla="val 116995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Employee may have unique training requirements (beyond those defined by the position)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  <p:timing>
    <p:tnLst>
      <p:par>
        <p:cTn id="244" dur="indefinite" restart="never" nodeType="tmRoot">
          <p:childTnLst>
            <p:seq>
              <p:cTn id="245" dur="indefinite" nodeType="mainSeq">
                <p:childTnLst>
                  <p:par>
                    <p:cTn id="246" nodeType="clickEffect" fill="hold">
                      <p:stCondLst>
                        <p:cond delay="indefinite"/>
                      </p:stCondLst>
                      <p:childTnLst>
                        <p:par>
                          <p:cTn id="24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48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50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Picture 2" descr=""/>
          <p:cNvPicPr/>
          <p:nvPr/>
        </p:nvPicPr>
        <p:blipFill>
          <a:blip r:embed="rId1"/>
          <a:stretch/>
        </p:blipFill>
        <p:spPr>
          <a:xfrm>
            <a:off x="1328760" y="1171440"/>
            <a:ext cx="6484680" cy="4514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New Employee – Assign Skills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236" name="AutoShape 16"/>
          <p:cNvSpPr/>
          <p:nvPr/>
        </p:nvSpPr>
        <p:spPr>
          <a:xfrm>
            <a:off x="4800600" y="1905120"/>
            <a:ext cx="3733560" cy="914040"/>
          </a:xfrm>
          <a:prstGeom prst="wedgeRoundRectCallout">
            <a:avLst>
              <a:gd name="adj1" fmla="val -60120"/>
              <a:gd name="adj2" fmla="val 116995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Employee may be assigned unique Skills (beyond those defined by the position)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  <p:timing>
    <p:tnLst>
      <p:par>
        <p:cTn id="251" dur="indefinite" restart="never" nodeType="tmRoot">
          <p:childTnLst>
            <p:seq>
              <p:cTn id="252" dur="indefinite" nodeType="mainSeq">
                <p:childTnLst>
                  <p:par>
                    <p:cTn id="253" nodeType="clickEffect" fill="hold">
                      <p:stCondLst>
                        <p:cond delay="indefinite"/>
                      </p:stCondLst>
                      <p:childTnLst>
                        <p:par>
                          <p:cTn id="25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55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5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New Employee – Training Requirements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/>
          </p:nvPr>
        </p:nvSpPr>
        <p:spPr>
          <a:xfrm>
            <a:off x="228600" y="1219320"/>
            <a:ext cx="8610120" cy="4571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Employee Training Requirements = Unique Employee Requirements + Employee Skills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80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Total Training Reqs  = Employee Reqs + Position Reqs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239" name="Rectangle 4"/>
          <p:cNvSpPr/>
          <p:nvPr/>
        </p:nvSpPr>
        <p:spPr>
          <a:xfrm>
            <a:off x="2743200" y="3581280"/>
            <a:ext cx="2971440" cy="1218960"/>
          </a:xfrm>
          <a:prstGeom prst="rect">
            <a:avLst/>
          </a:prstGeom>
          <a:gradFill rotWithShape="0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400" strike="noStrike" u="sng">
                <a:solidFill>
                  <a:schemeClr val="dk1"/>
                </a:solidFill>
                <a:effectLst/>
                <a:uFillTx/>
                <a:latin typeface="Arial Black"/>
              </a:rPr>
              <a:t>Employee Requirements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000" strike="noStrike" u="none">
                <a:solidFill>
                  <a:schemeClr val="dk1"/>
                </a:solidFill>
                <a:effectLst/>
                <a:uFillTx/>
                <a:latin typeface="Arial Black"/>
              </a:rPr>
              <a:t>Unique Employee Training Requirements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000" strike="noStrike" u="none">
                <a:solidFill>
                  <a:schemeClr val="dk1"/>
                </a:solidFill>
                <a:effectLst/>
                <a:uFillTx/>
                <a:latin typeface="Arial Black"/>
              </a:rPr>
              <a:t>+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000" strike="noStrike" u="none">
                <a:solidFill>
                  <a:schemeClr val="dk1"/>
                </a:solidFill>
                <a:effectLst/>
                <a:uFillTx/>
                <a:latin typeface="Arial Black"/>
              </a:rPr>
              <a:t>Employee Skills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0" name="Rectangle 5"/>
          <p:cNvSpPr/>
          <p:nvPr/>
        </p:nvSpPr>
        <p:spPr>
          <a:xfrm>
            <a:off x="6324480" y="3581280"/>
            <a:ext cx="2590560" cy="1218960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400" strike="noStrike" u="sng">
                <a:solidFill>
                  <a:schemeClr val="dk1"/>
                </a:solidFill>
                <a:effectLst/>
                <a:uFillTx/>
                <a:latin typeface="Arial Black"/>
              </a:rPr>
              <a:t>Position Requirements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000" strike="noStrike" u="none">
                <a:solidFill>
                  <a:schemeClr val="dk1"/>
                </a:solidFill>
                <a:effectLst/>
                <a:uFillTx/>
                <a:latin typeface="Arial Black"/>
              </a:rPr>
              <a:t>Required Training for Position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000" strike="noStrike" u="none">
                <a:solidFill>
                  <a:schemeClr val="dk1"/>
                </a:solidFill>
                <a:effectLst/>
                <a:uFillTx/>
                <a:latin typeface="Arial Black"/>
              </a:rPr>
              <a:t>+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000" strike="noStrike" u="none">
                <a:solidFill>
                  <a:schemeClr val="dk1"/>
                </a:solidFill>
                <a:effectLst/>
                <a:uFillTx/>
                <a:latin typeface="Arial Black"/>
              </a:rPr>
              <a:t>Position Skills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1" name="TextBox 14"/>
          <p:cNvSpPr/>
          <p:nvPr/>
        </p:nvSpPr>
        <p:spPr>
          <a:xfrm>
            <a:off x="5799240" y="3801960"/>
            <a:ext cx="525240" cy="76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en-US" sz="4400" strike="noStrike" u="none">
                <a:solidFill>
                  <a:schemeClr val="dk1"/>
                </a:solidFill>
                <a:effectLst/>
                <a:uFillTx/>
                <a:latin typeface="Book Antiqua"/>
              </a:rPr>
              <a:t>+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2" name="TextBox 14"/>
          <p:cNvSpPr/>
          <p:nvPr/>
        </p:nvSpPr>
        <p:spPr>
          <a:xfrm>
            <a:off x="2209680" y="3809880"/>
            <a:ext cx="525240" cy="76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en-US" sz="4400" strike="noStrike" u="none">
                <a:solidFill>
                  <a:schemeClr val="dk1"/>
                </a:solidFill>
                <a:effectLst/>
                <a:uFillTx/>
                <a:latin typeface="Book Antiqua"/>
              </a:rPr>
              <a:t>=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3" name="Rounded Rectangle 8"/>
          <p:cNvSpPr/>
          <p:nvPr/>
        </p:nvSpPr>
        <p:spPr>
          <a:xfrm>
            <a:off x="228600" y="3657600"/>
            <a:ext cx="1904760" cy="10663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808ec5"/>
              </a:gs>
              <a:gs pos="80000">
                <a:srgbClr val="a8baff"/>
              </a:gs>
              <a:gs pos="100000">
                <a:srgbClr val="aabbff"/>
              </a:gs>
            </a:gsLst>
            <a:lin ang="162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 Black"/>
              </a:rPr>
              <a:t>Training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 Black"/>
              </a:rPr>
              <a:t>Requirements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/>
          </p:nvPr>
        </p:nvSpPr>
        <p:spPr>
          <a:xfrm>
            <a:off x="228600" y="917640"/>
            <a:ext cx="861012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If employee is to log in and use the database,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Assign a password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Password must be greater than the minimum # of characters defined in the set-up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Password may be from 1 to 50 characters 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Password must include at least one Capital letter, one lowercase letter, and one number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Define which privileges apply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Only active employees may log in to the database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40"/>
              </a:spcBef>
              <a:buNone/>
            </a:pP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To prevent an active employee from logging in to the database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the </a:t>
            </a:r>
            <a:r>
              <a:rPr b="0" i="1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Delete Username and Password </a:t>
            </a: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button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New Employee – Privileges and Password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</p:spTree>
  </p:cSld>
  <p:transition>
    <p:fade/>
  </p:transition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New Employee - Privileges and Password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pic>
        <p:nvPicPr>
          <p:cNvPr id="247" name="Picture 2" descr=""/>
          <p:cNvPicPr/>
          <p:nvPr/>
        </p:nvPicPr>
        <p:blipFill>
          <a:blip r:embed="rId1"/>
          <a:stretch/>
        </p:blipFill>
        <p:spPr>
          <a:xfrm>
            <a:off x="1533600" y="809640"/>
            <a:ext cx="5933880" cy="5128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48" name="AutoShape 16"/>
          <p:cNvSpPr/>
          <p:nvPr/>
        </p:nvSpPr>
        <p:spPr>
          <a:xfrm>
            <a:off x="5334120" y="3657600"/>
            <a:ext cx="2133360" cy="761760"/>
          </a:xfrm>
          <a:prstGeom prst="wedgeRoundRectCallout">
            <a:avLst>
              <a:gd name="adj1" fmla="val -34611"/>
              <a:gd name="adj2" fmla="val 162708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Click to create login credentials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49" name="Picture 4" descr="C:\Users\Sunday\AppData\Local\Temp\SNAGHTMLc294ce7.PNG"/>
          <p:cNvPicPr/>
          <p:nvPr/>
        </p:nvPicPr>
        <p:blipFill>
          <a:blip r:embed="rId2"/>
          <a:stretch/>
        </p:blipFill>
        <p:spPr>
          <a:xfrm>
            <a:off x="3505320" y="1523880"/>
            <a:ext cx="3809520" cy="2028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50" name="Picture 5" descr=""/>
          <p:cNvPicPr/>
          <p:nvPr/>
        </p:nvPicPr>
        <p:blipFill>
          <a:blip r:embed="rId3"/>
          <a:stretch/>
        </p:blipFill>
        <p:spPr>
          <a:xfrm>
            <a:off x="1523880" y="838080"/>
            <a:ext cx="6343200" cy="5505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51" name="AutoShape 16"/>
          <p:cNvSpPr/>
          <p:nvPr/>
        </p:nvSpPr>
        <p:spPr>
          <a:xfrm>
            <a:off x="1752480" y="1752480"/>
            <a:ext cx="1752120" cy="685440"/>
          </a:xfrm>
          <a:prstGeom prst="wedgeRoundRectCallout">
            <a:avLst>
              <a:gd name="adj1" fmla="val 65130"/>
              <a:gd name="adj2" fmla="val 141597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Select an Access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2" name="AutoShape 16"/>
          <p:cNvSpPr/>
          <p:nvPr/>
        </p:nvSpPr>
        <p:spPr>
          <a:xfrm>
            <a:off x="5791320" y="3200400"/>
            <a:ext cx="1752120" cy="837720"/>
          </a:xfrm>
          <a:prstGeom prst="wedgeRoundRectCallout">
            <a:avLst>
              <a:gd name="adj1" fmla="val -142944"/>
              <a:gd name="adj2" fmla="val 65264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Or set access privileges manually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  <p:timing>
    <p:tnLst>
      <p:par>
        <p:cTn id="258" dur="indefinite" restart="never" nodeType="tmRoot">
          <p:childTnLst>
            <p:seq>
              <p:cTn id="259" dur="indefinite" nodeType="mainSeq">
                <p:childTnLst>
                  <p:par>
                    <p:cTn id="260" nodeType="clickEffect" fill="hold">
                      <p:stCondLst>
                        <p:cond delay="indefinite"/>
                      </p:stCondLst>
                      <p:childTnLst>
                        <p:par>
                          <p:cTn id="26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62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64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nodeType="clickEffect" fill="hold">
                      <p:stCondLst>
                        <p:cond delay="indefinite"/>
                      </p:stCondLst>
                      <p:childTnLst>
                        <p:par>
                          <p:cTn id="26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6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9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0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nodeType="clickEffect" fill="hold">
                      <p:stCondLst>
                        <p:cond delay="indefinite"/>
                      </p:stCondLst>
                      <p:childTnLst>
                        <p:par>
                          <p:cTn id="27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73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75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nodeType="clickEffect" fill="hold">
                      <p:stCondLst>
                        <p:cond delay="indefinite"/>
                      </p:stCondLst>
                      <p:childTnLst>
                        <p:par>
                          <p:cTn id="27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78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80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nodeType="clickEffect" fill="hold">
                      <p:stCondLst>
                        <p:cond delay="indefinite"/>
                      </p:stCondLst>
                      <p:childTnLst>
                        <p:par>
                          <p:cTn id="28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83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85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Picture 2" descr=""/>
          <p:cNvPicPr/>
          <p:nvPr/>
        </p:nvPicPr>
        <p:blipFill>
          <a:blip r:embed="rId1"/>
          <a:stretch/>
        </p:blipFill>
        <p:spPr>
          <a:xfrm>
            <a:off x="1309680" y="1152360"/>
            <a:ext cx="6522840" cy="4552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New Employee – Linked Files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255" name="AutoShape 16"/>
          <p:cNvSpPr/>
          <p:nvPr/>
        </p:nvSpPr>
        <p:spPr>
          <a:xfrm>
            <a:off x="3352680" y="4267080"/>
            <a:ext cx="3733560" cy="914040"/>
          </a:xfrm>
          <a:prstGeom prst="wedgeRoundRectCallout">
            <a:avLst>
              <a:gd name="adj1" fmla="val -47292"/>
              <a:gd name="adj2" fmla="val -118718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Scan and link documents such as resumes / CV’s, prior certifications, licenses, etc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  <p:timing>
    <p:tnLst>
      <p:par>
        <p:cTn id="286" dur="indefinite" restart="never" nodeType="tmRoot">
          <p:childTnLst>
            <p:seq>
              <p:cTn id="287" dur="indefinite" nodeType="mainSeq">
                <p:childTnLst>
                  <p:par>
                    <p:cTn id="288" nodeType="clickEffect" fill="hold">
                      <p:stCondLst>
                        <p:cond delay="indefinite"/>
                      </p:stCondLst>
                      <p:childTnLst>
                        <p:par>
                          <p:cTn id="28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90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92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Sec. 820.25 Personnel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228600" y="917640"/>
            <a:ext cx="861012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(a) </a:t>
            </a:r>
            <a:r>
              <a:rPr b="0" i="1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General.</a:t>
            </a: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 Each manufacturer shall have sufficient personnel with the </a:t>
            </a:r>
            <a:r>
              <a:rPr b="1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necessary education, background, training, and experience </a:t>
            </a: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to assure that all activities required by this part are correctly performed. 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(b) </a:t>
            </a:r>
            <a:r>
              <a:rPr b="0" i="1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Training.</a:t>
            </a: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 Each manufacturer shall establish procedures for identifying training needs and ensure that all personnel are trained to adequately perform their assigned responsibilities. </a:t>
            </a:r>
            <a:r>
              <a:rPr b="1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Training shall be documented</a:t>
            </a: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. 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(1) As part of their training, personnel shall be made aware of device defects which may occur from the improper performance of their specific jobs. 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(2) Personnel who perform verification and validation activities shall be made aware of defects and errors that may be encountered as part of their job functions. 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None/>
              <a:tabLst>
                <a:tab algn="l" pos="0"/>
              </a:tabLst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None/>
              <a:tabLst>
                <a:tab algn="l" pos="0"/>
              </a:tabLst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687240" indent="-231840" defTabSz="760320">
              <a:lnSpc>
                <a:spcPct val="100000"/>
              </a:lnSpc>
              <a:spcBef>
                <a:spcPts val="380"/>
              </a:spcBef>
              <a:buNone/>
              <a:tabLst>
                <a:tab algn="l" pos="0"/>
              </a:tabLst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106" name="Rectangle 3"/>
          <p:cNvSpPr/>
          <p:nvPr/>
        </p:nvSpPr>
        <p:spPr>
          <a:xfrm>
            <a:off x="1066680" y="4495680"/>
            <a:ext cx="6993720" cy="119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en-US" sz="3600" strike="noStrike" u="none">
                <a:solidFill>
                  <a:schemeClr val="accent6">
                    <a:tint val="90000"/>
                  </a:schemeClr>
                </a:solidFill>
                <a:effectLst/>
                <a:uFillTx/>
                <a:latin typeface="Book Antiqua"/>
              </a:rPr>
              <a:t>The T-Med Database helps 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3600" strike="noStrike" u="none">
                <a:solidFill>
                  <a:schemeClr val="accent6">
                    <a:tint val="90000"/>
                  </a:schemeClr>
                </a:solidFill>
                <a:effectLst/>
                <a:uFillTx/>
                <a:latin typeface="Book Antiqua"/>
              </a:rPr>
              <a:t>comply with these requirements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Picture 3" descr=""/>
          <p:cNvPicPr/>
          <p:nvPr/>
        </p:nvPicPr>
        <p:blipFill>
          <a:blip r:embed="rId1"/>
          <a:stretch/>
        </p:blipFill>
        <p:spPr>
          <a:xfrm>
            <a:off x="1419120" y="866880"/>
            <a:ext cx="6305040" cy="5533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Employee form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258" name="AutoShape 16"/>
          <p:cNvSpPr/>
          <p:nvPr/>
        </p:nvSpPr>
        <p:spPr>
          <a:xfrm>
            <a:off x="6019920" y="3429000"/>
            <a:ext cx="2514240" cy="1904760"/>
          </a:xfrm>
          <a:prstGeom prst="wedgeRoundRectCallout">
            <a:avLst>
              <a:gd name="adj1" fmla="val -79310"/>
              <a:gd name="adj2" fmla="val -60259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Account will be locked if there are an excessive number of failed login attempts. 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Admin must uncheck box and reset password to re-activate the Employee login credentials.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9" name="AutoShape 16"/>
          <p:cNvSpPr/>
          <p:nvPr/>
        </p:nvSpPr>
        <p:spPr>
          <a:xfrm>
            <a:off x="5943600" y="1219320"/>
            <a:ext cx="2514240" cy="1218960"/>
          </a:xfrm>
          <a:prstGeom prst="wedgeRoundRectCallout">
            <a:avLst>
              <a:gd name="adj1" fmla="val -70653"/>
              <a:gd name="adj2" fmla="val 86204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Administrator may reset or update the employee’s password using this button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0" name="AutoShape 16"/>
          <p:cNvSpPr/>
          <p:nvPr/>
        </p:nvSpPr>
        <p:spPr>
          <a:xfrm>
            <a:off x="1600200" y="4572000"/>
            <a:ext cx="2209320" cy="914040"/>
          </a:xfrm>
          <a:prstGeom prst="wedgeRoundRectCallout">
            <a:avLst>
              <a:gd name="adj1" fmla="val 115213"/>
              <a:gd name="adj2" fmla="val 100671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Click to delete employee login credentials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  <p:timing>
    <p:tnLst>
      <p:par>
        <p:cTn id="293" dur="indefinite" restart="never" nodeType="tmRoot">
          <p:childTnLst>
            <p:seq>
              <p:cTn id="294" dur="indefinite" nodeType="mainSeq">
                <p:childTnLst>
                  <p:par>
                    <p:cTn id="295" nodeType="clickEffect" fill="hold">
                      <p:stCondLst>
                        <p:cond delay="indefinite"/>
                      </p:stCondLst>
                      <p:childTnLst>
                        <p:par>
                          <p:cTn id="29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97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99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nodeType="clickEffect" fill="hold">
                      <p:stCondLst>
                        <p:cond delay="indefinite"/>
                      </p:stCondLst>
                      <p:childTnLst>
                        <p:par>
                          <p:cTn id="30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02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304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nodeType="clickEffect" fill="hold">
                      <p:stCondLst>
                        <p:cond delay="indefinite"/>
                      </p:stCondLst>
                      <p:childTnLst>
                        <p:par>
                          <p:cTn id="30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07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309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380880" y="171756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105000"/>
              </a:lnSpc>
              <a:buNone/>
            </a:pPr>
            <a:r>
              <a:rPr b="1" lang="en-US" sz="28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Using the T-Med Database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 type="subTitle"/>
          </p:nvPr>
        </p:nvSpPr>
        <p:spPr>
          <a:xfrm>
            <a:off x="380880" y="3301920"/>
            <a:ext cx="6248160" cy="609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 algn="ctr">
              <a:buNone/>
            </a:pPr>
            <a:endParaRPr b="0" lang="en-US" sz="19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pic>
        <p:nvPicPr>
          <p:cNvPr id="263" name="Picture 2" descr=""/>
          <p:cNvPicPr/>
          <p:nvPr/>
        </p:nvPicPr>
        <p:blipFill>
          <a:blip r:embed="rId1"/>
          <a:stretch/>
        </p:blipFill>
        <p:spPr>
          <a:xfrm>
            <a:off x="5048280" y="3657600"/>
            <a:ext cx="2952360" cy="198072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Training Process Flow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/>
          </p:nvPr>
        </p:nvSpPr>
        <p:spPr>
          <a:xfrm>
            <a:off x="228600" y="917640"/>
            <a:ext cx="861012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266" name="Picture 4" descr=""/>
          <p:cNvPicPr/>
          <p:nvPr/>
        </p:nvPicPr>
        <p:blipFill>
          <a:blip r:embed="rId1"/>
          <a:stretch/>
        </p:blipFill>
        <p:spPr>
          <a:xfrm>
            <a:off x="4010040" y="119160"/>
            <a:ext cx="4905000" cy="661968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Picture 5" descr=""/>
          <p:cNvPicPr/>
          <p:nvPr/>
        </p:nvPicPr>
        <p:blipFill>
          <a:blip r:embed="rId1"/>
          <a:stretch/>
        </p:blipFill>
        <p:spPr>
          <a:xfrm>
            <a:off x="1600200" y="990720"/>
            <a:ext cx="5965560" cy="5159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Add a New Training Event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pic>
        <p:nvPicPr>
          <p:cNvPr id="269" name="Picture 6" descr=""/>
          <p:cNvPicPr/>
          <p:nvPr/>
        </p:nvPicPr>
        <p:blipFill>
          <a:blip r:embed="rId2"/>
          <a:stretch/>
        </p:blipFill>
        <p:spPr>
          <a:xfrm>
            <a:off x="1109520" y="652320"/>
            <a:ext cx="6922800" cy="555264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  <p:timing>
    <p:tnLst>
      <p:par>
        <p:cTn id="310" dur="indefinite" restart="never" nodeType="tmRoot">
          <p:childTnLst>
            <p:seq>
              <p:cTn id="311" dur="indefinite" nodeType="mainSeq">
                <p:childTnLst>
                  <p:par>
                    <p:cTn id="312" nodeType="clickEffect" fill="hold">
                      <p:stCondLst>
                        <p:cond delay="indefinite"/>
                      </p:stCondLst>
                      <p:childTnLst>
                        <p:par>
                          <p:cTn id="31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14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316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Add a New Training Event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/>
          </p:nvPr>
        </p:nvSpPr>
        <p:spPr>
          <a:xfrm>
            <a:off x="228600" y="917640"/>
            <a:ext cx="861012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42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21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Enter a Class Date </a:t>
            </a:r>
            <a:endParaRPr b="0" lang="en-US" sz="21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 date range may also be entered, but the single date is required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Duration is either calculated from the date range or entered manually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42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21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Select the Class Name from the list</a:t>
            </a:r>
            <a:endParaRPr b="0" lang="en-US" sz="21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42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21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Enter the Instructor Name</a:t>
            </a:r>
            <a:endParaRPr b="0" lang="en-US" sz="21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42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21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The training roster</a:t>
            </a:r>
            <a:endParaRPr b="0" lang="en-US" sz="21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Have employees sign a roster proving they attended the event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Scan the document and create an electronic file (.pdf)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Link the electronic file to the training event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42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21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If recertification is required enter the Recertification Date</a:t>
            </a:r>
            <a:endParaRPr b="0" lang="en-US" sz="21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Then enter each attendee with Pass/fail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Pass/fail is important for the subsequent reports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If a test was taken, it may be scanned and linked to each employee name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42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21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Enter the employees that attended the class and indicate Pass / Fail</a:t>
            </a:r>
            <a:endParaRPr b="0" lang="en-US" sz="21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80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420"/>
              </a:spcBef>
              <a:buNone/>
            </a:pPr>
            <a:endParaRPr b="0" lang="en-US" sz="21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</p:spTree>
  </p:cSld>
  <p:transition>
    <p:fade/>
  </p:transition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Picture 11" descr=""/>
          <p:cNvPicPr/>
          <p:nvPr/>
        </p:nvPicPr>
        <p:blipFill>
          <a:blip r:embed="rId1"/>
          <a:stretch/>
        </p:blipFill>
        <p:spPr>
          <a:xfrm>
            <a:off x="1038240" y="676440"/>
            <a:ext cx="7065720" cy="5505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Record a Training Event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274" name="AutoShape 12"/>
          <p:cNvSpPr/>
          <p:nvPr/>
        </p:nvSpPr>
        <p:spPr>
          <a:xfrm>
            <a:off x="1143000" y="1600200"/>
            <a:ext cx="1980720" cy="609120"/>
          </a:xfrm>
          <a:prstGeom prst="wedgeRoundRectCallout">
            <a:avLst>
              <a:gd name="adj1" fmla="val 70431"/>
              <a:gd name="adj2" fmla="val 98597"/>
              <a:gd name="adj3" fmla="val 16667"/>
            </a:avLst>
          </a:prstGeom>
          <a:solidFill>
            <a:srgbClr val="ffff99"/>
          </a:solidFill>
          <a:ln w="9525">
            <a:solidFill>
              <a:srgbClr val="ffff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Scan and link electronic roster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5" name="AutoShape 13"/>
          <p:cNvSpPr/>
          <p:nvPr/>
        </p:nvSpPr>
        <p:spPr>
          <a:xfrm>
            <a:off x="4952880" y="4114800"/>
            <a:ext cx="1980720" cy="761760"/>
          </a:xfrm>
          <a:prstGeom prst="wedgeRoundRectCallout">
            <a:avLst>
              <a:gd name="adj1" fmla="val 24880"/>
              <a:gd name="adj2" fmla="val -140472"/>
              <a:gd name="adj3" fmla="val 16667"/>
            </a:avLst>
          </a:prstGeom>
          <a:solidFill>
            <a:srgbClr val="ffff99"/>
          </a:solidFill>
          <a:ln w="9525">
            <a:solidFill>
              <a:srgbClr val="ffff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Scan and link electronic test results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6" name="AutoShape 21"/>
          <p:cNvSpPr/>
          <p:nvPr/>
        </p:nvSpPr>
        <p:spPr>
          <a:xfrm>
            <a:off x="5867280" y="1447920"/>
            <a:ext cx="1980720" cy="761760"/>
          </a:xfrm>
          <a:prstGeom prst="wedgeRoundRectCallout">
            <a:avLst>
              <a:gd name="adj1" fmla="val -81514"/>
              <a:gd name="adj2" fmla="val 134213"/>
              <a:gd name="adj3" fmla="val 16667"/>
            </a:avLst>
          </a:prstGeom>
          <a:solidFill>
            <a:srgbClr val="ffff99"/>
          </a:solidFill>
          <a:ln w="9525">
            <a:solidFill>
              <a:srgbClr val="ffff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Define date when recertification is required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7" name="AutoShape 22"/>
          <p:cNvSpPr/>
          <p:nvPr/>
        </p:nvSpPr>
        <p:spPr>
          <a:xfrm>
            <a:off x="7162920" y="3048120"/>
            <a:ext cx="1980720" cy="609120"/>
          </a:xfrm>
          <a:prstGeom prst="wedgeRoundRectCallout">
            <a:avLst>
              <a:gd name="adj1" fmla="val -35153"/>
              <a:gd name="adj2" fmla="val 142875"/>
              <a:gd name="adj3" fmla="val 16667"/>
            </a:avLst>
          </a:prstGeom>
          <a:solidFill>
            <a:srgbClr val="ffff99"/>
          </a:solidFill>
          <a:ln w="9525">
            <a:solidFill>
              <a:srgbClr val="ffff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Generate a summary report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8" name="AutoShape 13"/>
          <p:cNvSpPr/>
          <p:nvPr/>
        </p:nvSpPr>
        <p:spPr>
          <a:xfrm>
            <a:off x="228600" y="5257800"/>
            <a:ext cx="1980720" cy="761760"/>
          </a:xfrm>
          <a:prstGeom prst="wedgeRoundRectCallout">
            <a:avLst>
              <a:gd name="adj1" fmla="val 79171"/>
              <a:gd name="adj2" fmla="val 11792"/>
              <a:gd name="adj3" fmla="val 16667"/>
            </a:avLst>
          </a:prstGeom>
          <a:solidFill>
            <a:srgbClr val="ffff99"/>
          </a:solidFill>
          <a:ln w="9525">
            <a:solidFill>
              <a:srgbClr val="ffff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Electronic signature required for approval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9" name="AutoShape 22"/>
          <p:cNvSpPr/>
          <p:nvPr/>
        </p:nvSpPr>
        <p:spPr>
          <a:xfrm>
            <a:off x="7543800" y="4952880"/>
            <a:ext cx="1447560" cy="609120"/>
          </a:xfrm>
          <a:prstGeom prst="wedgeRoundRectCallout">
            <a:avLst>
              <a:gd name="adj1" fmla="val -49139"/>
              <a:gd name="adj2" fmla="val -102583"/>
              <a:gd name="adj3" fmla="val 16667"/>
            </a:avLst>
          </a:prstGeom>
          <a:solidFill>
            <a:srgbClr val="ffff99"/>
          </a:solidFill>
          <a:ln w="9525">
            <a:solidFill>
              <a:srgbClr val="ffff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Print a certificate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0" name="AutoShape 13"/>
          <p:cNvSpPr/>
          <p:nvPr/>
        </p:nvSpPr>
        <p:spPr>
          <a:xfrm>
            <a:off x="1981080" y="4267080"/>
            <a:ext cx="1980720" cy="761760"/>
          </a:xfrm>
          <a:prstGeom prst="wedgeRoundRectCallout">
            <a:avLst>
              <a:gd name="adj1" fmla="val 15005"/>
              <a:gd name="adj2" fmla="val -169671"/>
              <a:gd name="adj3" fmla="val 16667"/>
            </a:avLst>
          </a:prstGeom>
          <a:solidFill>
            <a:srgbClr val="ffff99"/>
          </a:solidFill>
          <a:ln w="9525">
            <a:solidFill>
              <a:srgbClr val="ffff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Enter measures of training effectiveness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81" name="Picture 4" descr=""/>
          <p:cNvPicPr/>
          <p:nvPr/>
        </p:nvPicPr>
        <p:blipFill>
          <a:blip r:embed="rId2"/>
          <a:stretch/>
        </p:blipFill>
        <p:spPr>
          <a:xfrm>
            <a:off x="914400" y="609480"/>
            <a:ext cx="7029000" cy="543528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  <p:timing>
    <p:tnLst>
      <p:par>
        <p:cTn id="317" dur="indefinite" restart="never" nodeType="tmRoot">
          <p:childTnLst>
            <p:seq>
              <p:cTn id="318" dur="indefinite" nodeType="mainSeq">
                <p:childTnLst>
                  <p:par>
                    <p:cTn id="319" nodeType="clickEffect" fill="hold">
                      <p:stCondLst>
                        <p:cond delay="indefinite"/>
                      </p:stCondLst>
                      <p:childTnLst>
                        <p:par>
                          <p:cTn id="32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21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323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nodeType="clickEffect" fill="hold">
                      <p:stCondLst>
                        <p:cond delay="indefinite"/>
                      </p:stCondLst>
                      <p:childTnLst>
                        <p:par>
                          <p:cTn id="32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26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328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nodeType="clickEffect" fill="hold">
                      <p:stCondLst>
                        <p:cond delay="indefinite"/>
                      </p:stCondLst>
                      <p:childTnLst>
                        <p:par>
                          <p:cTn id="33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31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333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nodeType="clickEffect" fill="hold">
                      <p:stCondLst>
                        <p:cond delay="indefinite"/>
                      </p:stCondLst>
                      <p:childTnLst>
                        <p:par>
                          <p:cTn id="33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36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338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nodeType="clickEffect" fill="hold">
                      <p:stCondLst>
                        <p:cond delay="indefinite"/>
                      </p:stCondLst>
                      <p:childTnLst>
                        <p:par>
                          <p:cTn id="34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41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343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nodeType="clickEffect" fill="hold">
                      <p:stCondLst>
                        <p:cond delay="indefinite"/>
                      </p:stCondLst>
                      <p:childTnLst>
                        <p:par>
                          <p:cTn id="34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46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348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nodeType="clickEffect" fill="hold">
                      <p:stCondLst>
                        <p:cond delay="indefinite"/>
                      </p:stCondLst>
                      <p:childTnLst>
                        <p:par>
                          <p:cTn id="35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51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353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nodeType="clickEffect" fill="hold">
                      <p:stCondLst>
                        <p:cond delay="indefinite"/>
                      </p:stCondLst>
                      <p:childTnLst>
                        <p:par>
                          <p:cTn id="35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56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358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Picture 9" descr=""/>
          <p:cNvPicPr/>
          <p:nvPr/>
        </p:nvPicPr>
        <p:blipFill>
          <a:blip r:embed="rId1"/>
          <a:stretch/>
        </p:blipFill>
        <p:spPr>
          <a:xfrm>
            <a:off x="1676520" y="925560"/>
            <a:ext cx="5625720" cy="4865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Schedule a Future Training Event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pic>
        <p:nvPicPr>
          <p:cNvPr id="284" name="Picture 13" descr=""/>
          <p:cNvPicPr/>
          <p:nvPr/>
        </p:nvPicPr>
        <p:blipFill>
          <a:blip r:embed="rId2"/>
          <a:stretch/>
        </p:blipFill>
        <p:spPr>
          <a:xfrm>
            <a:off x="1566720" y="1295280"/>
            <a:ext cx="6770160" cy="4114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85" name="AutoShape 8"/>
          <p:cNvSpPr/>
          <p:nvPr/>
        </p:nvSpPr>
        <p:spPr>
          <a:xfrm>
            <a:off x="380880" y="685800"/>
            <a:ext cx="1980720" cy="609120"/>
          </a:xfrm>
          <a:prstGeom prst="wedgeRoundRectCallout">
            <a:avLst>
              <a:gd name="adj1" fmla="val 49394"/>
              <a:gd name="adj2" fmla="val 81694"/>
              <a:gd name="adj3" fmla="val 16667"/>
            </a:avLst>
          </a:prstGeom>
          <a:solidFill>
            <a:srgbClr val="ffff99"/>
          </a:solidFill>
          <a:ln w="9525">
            <a:solidFill>
              <a:srgbClr val="ffff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Enter event information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6" name="Rectangle 14"/>
          <p:cNvSpPr/>
          <p:nvPr/>
        </p:nvSpPr>
        <p:spPr>
          <a:xfrm>
            <a:off x="1828800" y="1523880"/>
            <a:ext cx="5409720" cy="1447560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287" name="AutoShape 9"/>
          <p:cNvSpPr/>
          <p:nvPr/>
        </p:nvSpPr>
        <p:spPr>
          <a:xfrm>
            <a:off x="609480" y="4419720"/>
            <a:ext cx="1980720" cy="761760"/>
          </a:xfrm>
          <a:prstGeom prst="wedgeRoundRectCallout">
            <a:avLst>
              <a:gd name="adj1" fmla="val 35551"/>
              <a:gd name="adj2" fmla="val -86458"/>
              <a:gd name="adj3" fmla="val 16667"/>
            </a:avLst>
          </a:prstGeom>
          <a:solidFill>
            <a:srgbClr val="ffff99"/>
          </a:solidFill>
          <a:ln w="9525">
            <a:solidFill>
              <a:srgbClr val="ffff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Enter employees scheduled to attend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8" name="AutoShape 9"/>
          <p:cNvSpPr/>
          <p:nvPr/>
        </p:nvSpPr>
        <p:spPr>
          <a:xfrm>
            <a:off x="4724280" y="3733920"/>
            <a:ext cx="2361960" cy="1066320"/>
          </a:xfrm>
          <a:prstGeom prst="wedgeRoundRectCallout">
            <a:avLst>
              <a:gd name="adj1" fmla="val 9745"/>
              <a:gd name="adj2" fmla="val -98704"/>
              <a:gd name="adj3" fmla="val 16667"/>
            </a:avLst>
          </a:prstGeom>
          <a:solidFill>
            <a:srgbClr val="ffff99"/>
          </a:solidFill>
          <a:ln w="9525">
            <a:solidFill>
              <a:srgbClr val="ffff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Or, click to add all employees with the specified training class as a gap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  <p:timing>
    <p:tnLst>
      <p:par>
        <p:cTn id="359" dur="indefinite" restart="never" nodeType="tmRoot">
          <p:childTnLst>
            <p:seq>
              <p:cTn id="360" dur="indefinite" nodeType="mainSeq">
                <p:childTnLst>
                  <p:par>
                    <p:cTn id="361" nodeType="clickEffect" fill="hold">
                      <p:stCondLst>
                        <p:cond delay="indefinite"/>
                      </p:stCondLst>
                      <p:childTnLst>
                        <p:par>
                          <p:cTn id="36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63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365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nodeType="clickEffect" fill="hold">
                      <p:stCondLst>
                        <p:cond delay="indefinite"/>
                      </p:stCondLst>
                      <p:childTnLst>
                        <p:par>
                          <p:cTn id="36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70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2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3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4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6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7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nodeType="clickEffect" fill="hold">
                      <p:stCondLst>
                        <p:cond delay="indefinite"/>
                      </p:stCondLst>
                      <p:childTnLst>
                        <p:par>
                          <p:cTn id="37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80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382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nodeType="clickEffect" fill="hold">
                      <p:stCondLst>
                        <p:cond delay="indefinite"/>
                      </p:stCondLst>
                      <p:childTnLst>
                        <p:par>
                          <p:cTn id="38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85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387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Schedule a Future Training Event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pic>
        <p:nvPicPr>
          <p:cNvPr id="290" name="Picture 13" descr=""/>
          <p:cNvPicPr/>
          <p:nvPr/>
        </p:nvPicPr>
        <p:blipFill>
          <a:blip r:embed="rId1"/>
          <a:stretch/>
        </p:blipFill>
        <p:spPr>
          <a:xfrm>
            <a:off x="1185840" y="1371600"/>
            <a:ext cx="6770160" cy="4114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91" name="AutoShape 9"/>
          <p:cNvSpPr/>
          <p:nvPr/>
        </p:nvSpPr>
        <p:spPr>
          <a:xfrm>
            <a:off x="4191120" y="2209680"/>
            <a:ext cx="1980720" cy="609120"/>
          </a:xfrm>
          <a:prstGeom prst="wedgeRoundRectCallout">
            <a:avLst>
              <a:gd name="adj1" fmla="val 87750"/>
              <a:gd name="adj2" fmla="val 122472"/>
              <a:gd name="adj3" fmla="val 16667"/>
            </a:avLst>
          </a:prstGeom>
          <a:solidFill>
            <a:srgbClr val="ffff99"/>
          </a:solidFill>
          <a:ln w="9525">
            <a:solidFill>
              <a:srgbClr val="ffff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Review the entire training schedule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92" name="Picture 2" descr=""/>
          <p:cNvPicPr/>
          <p:nvPr/>
        </p:nvPicPr>
        <p:blipFill>
          <a:blip r:embed="rId2"/>
          <a:stretch/>
        </p:blipFill>
        <p:spPr>
          <a:xfrm>
            <a:off x="1114560" y="3486240"/>
            <a:ext cx="7135560" cy="1999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93" name="AutoShape 9"/>
          <p:cNvSpPr/>
          <p:nvPr/>
        </p:nvSpPr>
        <p:spPr>
          <a:xfrm>
            <a:off x="4343400" y="3809880"/>
            <a:ext cx="2361960" cy="1066320"/>
          </a:xfrm>
          <a:prstGeom prst="wedgeRoundRectCallout">
            <a:avLst>
              <a:gd name="adj1" fmla="val 62741"/>
              <a:gd name="adj2" fmla="val -75236"/>
              <a:gd name="adj3" fmla="val 16667"/>
            </a:avLst>
          </a:prstGeom>
          <a:solidFill>
            <a:srgbClr val="ffff99"/>
          </a:solidFill>
          <a:ln w="9525">
            <a:solidFill>
              <a:srgbClr val="ffff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Click to print a Class Roster (may be used as a “sign-in sheet”, scan and link to event)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94" name="Picture 3" descr=""/>
          <p:cNvPicPr/>
          <p:nvPr/>
        </p:nvPicPr>
        <p:blipFill>
          <a:blip r:embed="rId3"/>
          <a:stretch/>
        </p:blipFill>
        <p:spPr>
          <a:xfrm>
            <a:off x="914400" y="2895480"/>
            <a:ext cx="7437240" cy="319068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  <p:timing>
    <p:tnLst>
      <p:par>
        <p:cTn id="388" dur="indefinite" restart="never" nodeType="tmRoot">
          <p:childTnLst>
            <p:seq>
              <p:cTn id="389" dur="indefinite" nodeType="mainSeq">
                <p:childTnLst>
                  <p:par>
                    <p:cTn id="390" nodeType="clickEffect" fill="hold">
                      <p:stCondLst>
                        <p:cond delay="indefinite"/>
                      </p:stCondLst>
                      <p:childTnLst>
                        <p:par>
                          <p:cTn id="39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92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39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nodeType="clickEffect" fill="hold">
                      <p:stCondLst>
                        <p:cond delay="indefinite"/>
                      </p:stCondLst>
                      <p:childTnLst>
                        <p:par>
                          <p:cTn id="39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97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399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4" nodeType="clickEffect" fill="hold">
                      <p:stCondLst>
                        <p:cond delay="indefinite"/>
                      </p:stCondLst>
                      <p:childTnLst>
                        <p:par>
                          <p:cTn id="40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06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408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Picture 10" descr=""/>
          <p:cNvPicPr/>
          <p:nvPr/>
        </p:nvPicPr>
        <p:blipFill>
          <a:blip r:embed="rId1"/>
          <a:stretch/>
        </p:blipFill>
        <p:spPr>
          <a:xfrm>
            <a:off x="2133720" y="1782720"/>
            <a:ext cx="5279760" cy="4565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96" name="Rectangle 3"/>
          <p:cNvSpPr/>
          <p:nvPr/>
        </p:nvSpPr>
        <p:spPr>
          <a:xfrm>
            <a:off x="228600" y="917640"/>
            <a:ext cx="8610120" cy="48733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42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21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Use the </a:t>
            </a:r>
            <a:r>
              <a:rPr b="0" i="1" lang="en-US" sz="21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Edit Existing</a:t>
            </a:r>
            <a:r>
              <a:rPr b="0" lang="en-US" sz="21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 Event button to convert a Scheduled event to a Completed event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760320">
              <a:lnSpc>
                <a:spcPct val="100000"/>
              </a:lnSpc>
              <a:spcBef>
                <a:spcPts val="380"/>
              </a:spcBef>
            </a:pP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760320">
              <a:lnSpc>
                <a:spcPct val="100000"/>
              </a:lnSpc>
              <a:spcBef>
                <a:spcPts val="420"/>
              </a:spcBef>
            </a:pP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Hold a Scheduled Training Event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pic>
        <p:nvPicPr>
          <p:cNvPr id="298" name="Picture 5" descr=""/>
          <p:cNvPicPr/>
          <p:nvPr/>
        </p:nvPicPr>
        <p:blipFill>
          <a:blip r:embed="rId2"/>
          <a:stretch/>
        </p:blipFill>
        <p:spPr>
          <a:xfrm>
            <a:off x="914400" y="1676520"/>
            <a:ext cx="7265520" cy="4723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99" name="AutoShape 9"/>
          <p:cNvSpPr/>
          <p:nvPr/>
        </p:nvSpPr>
        <p:spPr>
          <a:xfrm>
            <a:off x="6948360" y="1065240"/>
            <a:ext cx="1980720" cy="761760"/>
          </a:xfrm>
          <a:prstGeom prst="wedgeRoundRectCallout">
            <a:avLst>
              <a:gd name="adj1" fmla="val -6755"/>
              <a:gd name="adj2" fmla="val 110685"/>
              <a:gd name="adj3" fmla="val 16667"/>
            </a:avLst>
          </a:prstGeom>
          <a:solidFill>
            <a:srgbClr val="ffff99"/>
          </a:solidFill>
          <a:ln w="9525">
            <a:solidFill>
              <a:srgbClr val="ffff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Filter the form for Scheduled Events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0" name="AutoShape 9"/>
          <p:cNvSpPr/>
          <p:nvPr/>
        </p:nvSpPr>
        <p:spPr>
          <a:xfrm>
            <a:off x="6719760" y="3427560"/>
            <a:ext cx="1980720" cy="609120"/>
          </a:xfrm>
          <a:prstGeom prst="wedgeRoundRectCallout">
            <a:avLst>
              <a:gd name="adj1" fmla="val -65000"/>
              <a:gd name="adj2" fmla="val -75028"/>
              <a:gd name="adj3" fmla="val 16667"/>
            </a:avLst>
          </a:prstGeom>
          <a:solidFill>
            <a:srgbClr val="ffff99"/>
          </a:solidFill>
          <a:ln w="9525">
            <a:solidFill>
              <a:srgbClr val="ffff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Mark the event as Complete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1" name="AutoShape 9"/>
          <p:cNvSpPr/>
          <p:nvPr/>
        </p:nvSpPr>
        <p:spPr>
          <a:xfrm>
            <a:off x="3976560" y="3884760"/>
            <a:ext cx="1980720" cy="609120"/>
          </a:xfrm>
          <a:prstGeom prst="wedgeRoundRectCallout">
            <a:avLst>
              <a:gd name="adj1" fmla="val -95769"/>
              <a:gd name="adj2" fmla="val -169671"/>
              <a:gd name="adj3" fmla="val 16667"/>
            </a:avLst>
          </a:prstGeom>
          <a:solidFill>
            <a:srgbClr val="ffff99"/>
          </a:solidFill>
          <a:ln w="9525">
            <a:solidFill>
              <a:srgbClr val="ffff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Scan and link the training roster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2" name="AutoShape 9"/>
          <p:cNvSpPr/>
          <p:nvPr/>
        </p:nvSpPr>
        <p:spPr>
          <a:xfrm>
            <a:off x="4281480" y="5713560"/>
            <a:ext cx="1980720" cy="609120"/>
          </a:xfrm>
          <a:prstGeom prst="wedgeRoundRectCallout">
            <a:avLst>
              <a:gd name="adj1" fmla="val -95769"/>
              <a:gd name="adj2" fmla="val -169671"/>
              <a:gd name="adj3" fmla="val 16667"/>
            </a:avLst>
          </a:prstGeom>
          <a:solidFill>
            <a:srgbClr val="ffff99"/>
          </a:solidFill>
          <a:ln w="9525">
            <a:solidFill>
              <a:srgbClr val="ffff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Enter Pass/Fail and evaluation details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  <p:timing>
    <p:tnLst>
      <p:par>
        <p:cTn id="409" dur="indefinite" restart="never" nodeType="tmRoot">
          <p:childTnLst>
            <p:seq>
              <p:cTn id="410" dur="indefinite" nodeType="mainSeq">
                <p:childTnLst>
                  <p:par>
                    <p:cTn id="411" nodeType="clickEffect" fill="hold">
                      <p:stCondLst>
                        <p:cond delay="indefinite"/>
                      </p:stCondLst>
                      <p:childTnLst>
                        <p:par>
                          <p:cTn id="41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13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415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6" nodeType="clickEffect" fill="hold">
                      <p:stCondLst>
                        <p:cond delay="indefinite"/>
                      </p:stCondLst>
                      <p:childTnLst>
                        <p:par>
                          <p:cTn id="41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18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420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nodeType="clickEffect" fill="hold">
                      <p:stCondLst>
                        <p:cond delay="indefinite"/>
                      </p:stCondLst>
                      <p:childTnLst>
                        <p:par>
                          <p:cTn id="42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23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425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6" nodeType="clickEffect" fill="hold">
                      <p:stCondLst>
                        <p:cond delay="indefinite"/>
                      </p:stCondLst>
                      <p:childTnLst>
                        <p:par>
                          <p:cTn id="42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28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430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1" nodeType="clickEffect" fill="hold">
                      <p:stCondLst>
                        <p:cond delay="indefinite"/>
                      </p:stCondLst>
                      <p:childTnLst>
                        <p:par>
                          <p:cTn id="43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33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435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380880" y="171756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105000"/>
              </a:lnSpc>
              <a:buNone/>
            </a:pPr>
            <a:r>
              <a:rPr b="1" lang="en-US" sz="28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Reports and Analysis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304" name="PlaceHolder 2"/>
          <p:cNvSpPr>
            <a:spLocks noGrp="1"/>
          </p:cNvSpPr>
          <p:nvPr>
            <p:ph type="subTitle"/>
          </p:nvPr>
        </p:nvSpPr>
        <p:spPr>
          <a:xfrm>
            <a:off x="380880" y="3301920"/>
            <a:ext cx="6248160" cy="1041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 defTabSz="760320">
              <a:lnSpc>
                <a:spcPct val="100000"/>
              </a:lnSpc>
              <a:spcBef>
                <a:spcPts val="380"/>
              </a:spcBef>
              <a:buNone/>
              <a:tabLst>
                <a:tab algn="l" pos="0"/>
              </a:tabLst>
            </a:pPr>
            <a:r>
              <a:rPr b="0" lang="en-US" sz="19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Historical Reports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760320">
              <a:lnSpc>
                <a:spcPct val="100000"/>
              </a:lnSpc>
              <a:spcBef>
                <a:spcPts val="380"/>
              </a:spcBef>
              <a:buNone/>
              <a:tabLst>
                <a:tab algn="l" pos="0"/>
              </a:tabLst>
            </a:pPr>
            <a:r>
              <a:rPr b="0" lang="en-US" sz="19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Training Requirements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760320">
              <a:lnSpc>
                <a:spcPct val="100000"/>
              </a:lnSpc>
              <a:spcBef>
                <a:spcPts val="380"/>
              </a:spcBef>
              <a:buNone/>
              <a:tabLst>
                <a:tab algn="l" pos="0"/>
              </a:tabLst>
            </a:pPr>
            <a:r>
              <a:rPr b="0" lang="en-US" sz="19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Gaps 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SBS T-Med Database Overview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228600" y="917640"/>
            <a:ext cx="861012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9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Easy to use, menu driven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9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Defines employee Positions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9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Prerequisites, Previous qualifications 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9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Roles and Responsibilities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9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Training required for the position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9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Tracks training requirements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9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By department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9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By individual employee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9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Record training classes, class rosters, and effectiveness measurements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9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Tracks re-certification requirements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9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Identifies delinquent training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9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Measures the effectiveness of your training management system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9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Utilizes electronic signatures and linked documents for a paperless system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9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CFR21 Part 11 compliant 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90000"/>
              </a:lnSpc>
              <a:spcBef>
                <a:spcPts val="380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109" name="Picture 6" descr=""/>
          <p:cNvPicPr/>
          <p:nvPr/>
        </p:nvPicPr>
        <p:blipFill>
          <a:blip r:embed="rId1"/>
          <a:stretch/>
        </p:blipFill>
        <p:spPr>
          <a:xfrm>
            <a:off x="5638680" y="1143000"/>
            <a:ext cx="3123720" cy="161892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Different Report Types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306" name="PlaceHolder 2"/>
          <p:cNvSpPr>
            <a:spLocks noGrp="1"/>
          </p:cNvSpPr>
          <p:nvPr>
            <p:ph/>
          </p:nvPr>
        </p:nvSpPr>
        <p:spPr>
          <a:xfrm>
            <a:off x="228600" y="917640"/>
            <a:ext cx="861012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Historical reports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Complete training history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Shows all employees (active or inactive)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Requirements reports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Training Requirements for active employees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Shows all required training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Needed training (training that has not yet been performed)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Needed and Scheduled training 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Delinquent re-certifications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Completed training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Gaps reports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Required training for active employees including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Needed training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Needed and Scheduled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Delinquent re-certifications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00"/>
              </a:spcBef>
              <a:buNone/>
            </a:pP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</p:spTree>
  </p:cSld>
  <p:transition>
    <p:fade/>
  </p:transition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Picture 8" descr=""/>
          <p:cNvPicPr/>
          <p:nvPr/>
        </p:nvPicPr>
        <p:blipFill>
          <a:blip r:embed="rId1"/>
          <a:stretch/>
        </p:blipFill>
        <p:spPr>
          <a:xfrm>
            <a:off x="1574640" y="858960"/>
            <a:ext cx="5968800" cy="5160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Configurable Reports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/>
          </p:nvPr>
        </p:nvSpPr>
        <p:spPr>
          <a:xfrm>
            <a:off x="228600" y="917640"/>
            <a:ext cx="861012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310" name="Picture 3" descr=""/>
          <p:cNvPicPr/>
          <p:nvPr/>
        </p:nvPicPr>
        <p:blipFill>
          <a:blip r:embed="rId2"/>
          <a:stretch/>
        </p:blipFill>
        <p:spPr>
          <a:xfrm>
            <a:off x="871560" y="1585800"/>
            <a:ext cx="7399080" cy="3685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11" name="Rectangle 5"/>
          <p:cNvSpPr/>
          <p:nvPr/>
        </p:nvSpPr>
        <p:spPr>
          <a:xfrm>
            <a:off x="914400" y="1905120"/>
            <a:ext cx="2514240" cy="2971440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312" name="AutoShape 9"/>
          <p:cNvSpPr/>
          <p:nvPr/>
        </p:nvSpPr>
        <p:spPr>
          <a:xfrm>
            <a:off x="4052880" y="3884760"/>
            <a:ext cx="2499840" cy="763200"/>
          </a:xfrm>
          <a:prstGeom prst="wedgeRoundRectCallout">
            <a:avLst>
              <a:gd name="adj1" fmla="val -95769"/>
              <a:gd name="adj2" fmla="val -169671"/>
              <a:gd name="adj3" fmla="val 16667"/>
            </a:avLst>
          </a:prstGeom>
          <a:solidFill>
            <a:srgbClr val="ffff99"/>
          </a:solidFill>
          <a:ln w="9525">
            <a:solidFill>
              <a:srgbClr val="ffff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Report Filters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(different filters apply to different reports)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  <p:timing>
    <p:tnLst>
      <p:par>
        <p:cTn id="436" dur="indefinite" restart="never" nodeType="tmRoot">
          <p:childTnLst>
            <p:seq>
              <p:cTn id="437" dur="indefinite" nodeType="mainSeq">
                <p:childTnLst>
                  <p:par>
                    <p:cTn id="438" nodeType="clickEffect" fill="hold">
                      <p:stCondLst>
                        <p:cond delay="indefinite"/>
                      </p:stCondLst>
                      <p:childTnLst>
                        <p:par>
                          <p:cTn id="43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40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442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3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5" nodeType="with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447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8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0" nodeType="clickEffect" fill="hold">
                      <p:stCondLst>
                        <p:cond delay="indefinite"/>
                      </p:stCondLst>
                      <p:childTnLst>
                        <p:par>
                          <p:cTn id="45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52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454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Key Reports – Training History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pic>
        <p:nvPicPr>
          <p:cNvPr id="314" name="Picture 9" descr=""/>
          <p:cNvPicPr/>
          <p:nvPr/>
        </p:nvPicPr>
        <p:blipFill>
          <a:blip r:embed="rId1"/>
          <a:stretch/>
        </p:blipFill>
        <p:spPr>
          <a:xfrm>
            <a:off x="843120" y="1557360"/>
            <a:ext cx="7455960" cy="374292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Key Reports – Gaps By Department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pic>
        <p:nvPicPr>
          <p:cNvPr id="316" name="Picture 2" descr=""/>
          <p:cNvPicPr/>
          <p:nvPr/>
        </p:nvPicPr>
        <p:blipFill>
          <a:blip r:embed="rId1"/>
          <a:stretch/>
        </p:blipFill>
        <p:spPr>
          <a:xfrm>
            <a:off x="139680" y="1143000"/>
            <a:ext cx="8851680" cy="4781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17" name="AutoShape 9"/>
          <p:cNvSpPr/>
          <p:nvPr/>
        </p:nvSpPr>
        <p:spPr>
          <a:xfrm>
            <a:off x="2286000" y="2819520"/>
            <a:ext cx="2195280" cy="609120"/>
          </a:xfrm>
          <a:prstGeom prst="wedgeRoundRectCallout">
            <a:avLst>
              <a:gd name="adj1" fmla="val 93597"/>
              <a:gd name="adj2" fmla="val 99972"/>
              <a:gd name="adj3" fmla="val 16667"/>
            </a:avLst>
          </a:prstGeom>
          <a:solidFill>
            <a:srgbClr val="ffff99"/>
          </a:solidFill>
          <a:ln w="9525">
            <a:solidFill>
              <a:srgbClr val="ffff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US" sz="14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Need</a:t>
            </a: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 indicates class has not been taken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8" name="AutoShape 9"/>
          <p:cNvSpPr/>
          <p:nvPr/>
        </p:nvSpPr>
        <p:spPr>
          <a:xfrm>
            <a:off x="2362320" y="4191120"/>
            <a:ext cx="2195280" cy="990360"/>
          </a:xfrm>
          <a:prstGeom prst="wedgeRoundRectCallout">
            <a:avLst>
              <a:gd name="adj1" fmla="val 84176"/>
              <a:gd name="adj2" fmla="val 72088"/>
              <a:gd name="adj3" fmla="val 16667"/>
            </a:avLst>
          </a:prstGeom>
          <a:solidFill>
            <a:srgbClr val="ffff99"/>
          </a:solidFill>
          <a:ln w="9525">
            <a:solidFill>
              <a:srgbClr val="ffff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US" sz="1400" strike="noStrike" u="none">
                <a:solidFill>
                  <a:srgbClr val="ff6600"/>
                </a:solidFill>
                <a:effectLst/>
                <a:uFillTx/>
                <a:latin typeface="Verdana"/>
              </a:rPr>
              <a:t>Scheduled</a:t>
            </a:r>
            <a:r>
              <a:rPr b="0" lang="en-US" sz="14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 </a:t>
            </a: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indicates class has not been taken, but is scheduled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9" name="AutoShape 9"/>
          <p:cNvSpPr/>
          <p:nvPr/>
        </p:nvSpPr>
        <p:spPr>
          <a:xfrm>
            <a:off x="4876920" y="2362320"/>
            <a:ext cx="2728440" cy="533160"/>
          </a:xfrm>
          <a:prstGeom prst="wedgeRoundRectCallout">
            <a:avLst>
              <a:gd name="adj1" fmla="val 30764"/>
              <a:gd name="adj2" fmla="val 142213"/>
              <a:gd name="adj3" fmla="val 16667"/>
            </a:avLst>
          </a:prstGeom>
          <a:solidFill>
            <a:srgbClr val="ffff99"/>
          </a:solidFill>
          <a:ln w="9525">
            <a:solidFill>
              <a:srgbClr val="ffff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US" sz="14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Date In Red </a:t>
            </a: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indicates recertification is delinquent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  <p:timing>
    <p:tnLst>
      <p:par>
        <p:cTn id="455" dur="indefinite" restart="never" nodeType="tmRoot">
          <p:childTnLst>
            <p:seq>
              <p:cTn id="456" dur="indefinite" nodeType="mainSeq">
                <p:childTnLst>
                  <p:par>
                    <p:cTn id="457" nodeType="clickEffect" fill="hold">
                      <p:stCondLst>
                        <p:cond delay="indefinite"/>
                      </p:stCondLst>
                      <p:childTnLst>
                        <p:par>
                          <p:cTn id="45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59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461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2" nodeType="clickEffect" fill="hold">
                      <p:stCondLst>
                        <p:cond delay="indefinite"/>
                      </p:stCondLst>
                      <p:childTnLst>
                        <p:par>
                          <p:cTn id="46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64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466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7" nodeType="clickEffect" fill="hold">
                      <p:stCondLst>
                        <p:cond delay="indefinite"/>
                      </p:stCondLst>
                      <p:childTnLst>
                        <p:par>
                          <p:cTn id="46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69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471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Key Reports – Requirements By Department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pic>
        <p:nvPicPr>
          <p:cNvPr id="321" name="Picture 2" descr=""/>
          <p:cNvPicPr/>
          <p:nvPr/>
        </p:nvPicPr>
        <p:blipFill>
          <a:blip r:embed="rId1"/>
          <a:stretch/>
        </p:blipFill>
        <p:spPr>
          <a:xfrm>
            <a:off x="304920" y="868320"/>
            <a:ext cx="8686440" cy="5455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22" name="AutoShape 9"/>
          <p:cNvSpPr/>
          <p:nvPr/>
        </p:nvSpPr>
        <p:spPr>
          <a:xfrm>
            <a:off x="2286000" y="2819520"/>
            <a:ext cx="2195280" cy="609120"/>
          </a:xfrm>
          <a:prstGeom prst="wedgeRoundRectCallout">
            <a:avLst>
              <a:gd name="adj1" fmla="val 93597"/>
              <a:gd name="adj2" fmla="val 99972"/>
              <a:gd name="adj3" fmla="val 16667"/>
            </a:avLst>
          </a:prstGeom>
          <a:solidFill>
            <a:srgbClr val="ffff99"/>
          </a:solidFill>
          <a:ln w="9525">
            <a:solidFill>
              <a:srgbClr val="ffff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US" sz="14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Need</a:t>
            </a: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 indicates class has not been taken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3" name="AutoShape 9"/>
          <p:cNvSpPr/>
          <p:nvPr/>
        </p:nvSpPr>
        <p:spPr>
          <a:xfrm>
            <a:off x="2133720" y="4267080"/>
            <a:ext cx="2195280" cy="990360"/>
          </a:xfrm>
          <a:prstGeom prst="wedgeRoundRectCallout">
            <a:avLst>
              <a:gd name="adj1" fmla="val 89134"/>
              <a:gd name="adj2" fmla="val 111648"/>
              <a:gd name="adj3" fmla="val 16667"/>
            </a:avLst>
          </a:prstGeom>
          <a:solidFill>
            <a:srgbClr val="ffff99"/>
          </a:solidFill>
          <a:ln w="9525">
            <a:solidFill>
              <a:srgbClr val="ffff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US" sz="1400" strike="noStrike" u="none">
                <a:solidFill>
                  <a:srgbClr val="ff6600"/>
                </a:solidFill>
                <a:effectLst/>
                <a:uFillTx/>
                <a:latin typeface="Verdana"/>
              </a:rPr>
              <a:t>Scheduled</a:t>
            </a:r>
            <a:r>
              <a:rPr b="0" lang="en-US" sz="14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 </a:t>
            </a: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indicates class has not been taken, but is scheduled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4" name="AutoShape 9"/>
          <p:cNvSpPr/>
          <p:nvPr/>
        </p:nvSpPr>
        <p:spPr>
          <a:xfrm>
            <a:off x="3657600" y="609480"/>
            <a:ext cx="2195280" cy="609120"/>
          </a:xfrm>
          <a:prstGeom prst="wedgeRoundRectCallout">
            <a:avLst>
              <a:gd name="adj1" fmla="val 75255"/>
              <a:gd name="adj2" fmla="val 46398"/>
              <a:gd name="adj3" fmla="val 16667"/>
            </a:avLst>
          </a:prstGeom>
          <a:solidFill>
            <a:srgbClr val="ffff99"/>
          </a:solidFill>
          <a:ln w="9525">
            <a:solidFill>
              <a:srgbClr val="ffff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Key performance indicators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5" name="AutoShape 9"/>
          <p:cNvSpPr/>
          <p:nvPr/>
        </p:nvSpPr>
        <p:spPr>
          <a:xfrm>
            <a:off x="5029200" y="2133720"/>
            <a:ext cx="2728440" cy="533160"/>
          </a:xfrm>
          <a:prstGeom prst="wedgeRoundRectCallout">
            <a:avLst>
              <a:gd name="adj1" fmla="val 30764"/>
              <a:gd name="adj2" fmla="val 142213"/>
              <a:gd name="adj3" fmla="val 16667"/>
            </a:avLst>
          </a:prstGeom>
          <a:solidFill>
            <a:srgbClr val="ffff99"/>
          </a:solidFill>
          <a:ln w="9525">
            <a:solidFill>
              <a:srgbClr val="ffff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US" sz="14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Date In Red </a:t>
            </a: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indicates recertification is delinquent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6" name="AutoShape 9"/>
          <p:cNvSpPr/>
          <p:nvPr/>
        </p:nvSpPr>
        <p:spPr>
          <a:xfrm>
            <a:off x="6553080" y="3505320"/>
            <a:ext cx="2423880" cy="533160"/>
          </a:xfrm>
          <a:prstGeom prst="wedgeRoundRectCallout">
            <a:avLst>
              <a:gd name="adj1" fmla="val 11620"/>
              <a:gd name="adj2" fmla="val 129972"/>
              <a:gd name="adj3" fmla="val 16667"/>
            </a:avLst>
          </a:prstGeom>
          <a:solidFill>
            <a:srgbClr val="ffff99"/>
          </a:solidFill>
          <a:ln w="9525">
            <a:solidFill>
              <a:srgbClr val="ffff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US" sz="14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Date In Red </a:t>
            </a: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indicates training is past due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  <p:timing>
    <p:tnLst>
      <p:par>
        <p:cTn id="472" dur="indefinite" restart="never" nodeType="tmRoot">
          <p:childTnLst>
            <p:seq>
              <p:cTn id="473" dur="indefinite" nodeType="mainSeq">
                <p:childTnLst>
                  <p:par>
                    <p:cTn id="474" nodeType="clickEffect" fill="hold">
                      <p:stCondLst>
                        <p:cond delay="indefinite"/>
                      </p:stCondLst>
                      <p:childTnLst>
                        <p:par>
                          <p:cTn id="47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76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478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9" nodeType="clickEffect" fill="hold">
                      <p:stCondLst>
                        <p:cond delay="indefinite"/>
                      </p:stCondLst>
                      <p:childTnLst>
                        <p:par>
                          <p:cTn id="48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81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483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4" nodeType="clickEffect" fill="hold">
                      <p:stCondLst>
                        <p:cond delay="indefinite"/>
                      </p:stCondLst>
                      <p:childTnLst>
                        <p:par>
                          <p:cTn id="48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86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488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9" nodeType="clickEffect" fill="hold">
                      <p:stCondLst>
                        <p:cond delay="indefinite"/>
                      </p:stCondLst>
                      <p:childTnLst>
                        <p:par>
                          <p:cTn id="49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91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493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4" nodeType="clickEffect" fill="hold">
                      <p:stCondLst>
                        <p:cond delay="indefinite"/>
                      </p:stCondLst>
                      <p:childTnLst>
                        <p:par>
                          <p:cTn id="49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96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498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&amp; Email reports to all delinquent employees 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pic>
        <p:nvPicPr>
          <p:cNvPr id="328" name="Picture 5" descr=""/>
          <p:cNvPicPr/>
          <p:nvPr/>
        </p:nvPicPr>
        <p:blipFill>
          <a:blip r:embed="rId1"/>
          <a:stretch/>
        </p:blipFill>
        <p:spPr>
          <a:xfrm>
            <a:off x="880920" y="1562040"/>
            <a:ext cx="7380000" cy="3733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9" name="Picture 6" descr=""/>
          <p:cNvPicPr/>
          <p:nvPr/>
        </p:nvPicPr>
        <p:blipFill>
          <a:blip r:embed="rId2"/>
          <a:stretch/>
        </p:blipFill>
        <p:spPr>
          <a:xfrm>
            <a:off x="333360" y="1266840"/>
            <a:ext cx="8475480" cy="4323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30" name="AutoShape 9"/>
          <p:cNvSpPr/>
          <p:nvPr/>
        </p:nvSpPr>
        <p:spPr>
          <a:xfrm>
            <a:off x="4419720" y="1600200"/>
            <a:ext cx="2195280" cy="837720"/>
          </a:xfrm>
          <a:prstGeom prst="wedgeRoundRectCallout">
            <a:avLst>
              <a:gd name="adj1" fmla="val -64569"/>
              <a:gd name="adj2" fmla="val 118144"/>
              <a:gd name="adj3" fmla="val 16667"/>
            </a:avLst>
          </a:prstGeom>
          <a:solidFill>
            <a:srgbClr val="ffff99"/>
          </a:solidFill>
          <a:ln w="9525">
            <a:solidFill>
              <a:srgbClr val="ffff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Email addresses are automatically populated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  <p:timing>
    <p:tnLst>
      <p:par>
        <p:cTn id="499" dur="indefinite" restart="never" nodeType="tmRoot">
          <p:childTnLst>
            <p:seq>
              <p:cTn id="500" dur="indefinite" nodeType="mainSeq">
                <p:childTnLst>
                  <p:par>
                    <p:cTn id="501" nodeType="clickEffect" fill="hold">
                      <p:stCondLst>
                        <p:cond delay="indefinite"/>
                      </p:stCondLst>
                      <p:childTnLst>
                        <p:par>
                          <p:cTn id="50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03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505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6" nodeType="with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508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Analyze Employee Turn Over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332" name="PlaceHolder 2"/>
          <p:cNvSpPr>
            <a:spLocks noGrp="1"/>
          </p:cNvSpPr>
          <p:nvPr>
            <p:ph/>
          </p:nvPr>
        </p:nvSpPr>
        <p:spPr>
          <a:xfrm>
            <a:off x="228600" y="917640"/>
            <a:ext cx="861012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Analyze employee turn over 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Head Count reports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Ratio of Employees hired to Terminated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Turn Over Rate = (# Employees Terminated) / (Total head Count)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333" name="Picture 5" descr=""/>
          <p:cNvPicPr/>
          <p:nvPr/>
        </p:nvPicPr>
        <p:blipFill>
          <a:blip r:embed="rId1"/>
          <a:stretch/>
        </p:blipFill>
        <p:spPr>
          <a:xfrm>
            <a:off x="380880" y="2514600"/>
            <a:ext cx="5114520" cy="3552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34" name="Picture 6" descr=""/>
          <p:cNvPicPr/>
          <p:nvPr/>
        </p:nvPicPr>
        <p:blipFill>
          <a:blip r:embed="rId2"/>
          <a:stretch/>
        </p:blipFill>
        <p:spPr>
          <a:xfrm>
            <a:off x="3076560" y="1828800"/>
            <a:ext cx="6067080" cy="283824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  <p:timing>
    <p:tnLst>
      <p:par>
        <p:cTn id="509" dur="indefinite" restart="never" nodeType="tmRoot">
          <p:childTnLst>
            <p:seq>
              <p:cTn id="510" dur="indefinite" nodeType="mainSeq">
                <p:childTnLst>
                  <p:par>
                    <p:cTn id="511" nodeType="clickEffect" fill="hold">
                      <p:stCondLst>
                        <p:cond delay="indefinite"/>
                      </p:stCondLst>
                      <p:childTnLst>
                        <p:par>
                          <p:cTn id="51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13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515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title"/>
          </p:nvPr>
        </p:nvSpPr>
        <p:spPr>
          <a:xfrm>
            <a:off x="380880" y="171756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105000"/>
              </a:lnSpc>
              <a:buNone/>
            </a:pPr>
            <a:r>
              <a:rPr b="1" lang="en-US" sz="28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Deleting Demo Data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336" name="PlaceHolder 2"/>
          <p:cNvSpPr>
            <a:spLocks noGrp="1"/>
          </p:cNvSpPr>
          <p:nvPr>
            <p:ph type="subTitle"/>
          </p:nvPr>
        </p:nvSpPr>
        <p:spPr>
          <a:xfrm>
            <a:off x="380880" y="3301920"/>
            <a:ext cx="7314840" cy="609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 defTabSz="760320">
              <a:lnSpc>
                <a:spcPct val="100000"/>
              </a:lnSpc>
              <a:spcBef>
                <a:spcPts val="380"/>
              </a:spcBef>
              <a:buNone/>
              <a:tabLst>
                <a:tab algn="l" pos="0"/>
              </a:tabLst>
            </a:pPr>
            <a:r>
              <a:rPr b="0" lang="en-US" sz="19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The demo is a full featured demonstration Database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760320">
              <a:lnSpc>
                <a:spcPct val="100000"/>
              </a:lnSpc>
              <a:spcBef>
                <a:spcPts val="380"/>
              </a:spcBef>
              <a:buNone/>
              <a:tabLst>
                <a:tab algn="l" pos="0"/>
              </a:tabLst>
            </a:pP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760320">
              <a:lnSpc>
                <a:spcPct val="100000"/>
              </a:lnSpc>
              <a:spcBef>
                <a:spcPts val="380"/>
              </a:spcBef>
              <a:buNone/>
              <a:tabLst>
                <a:tab algn="l" pos="0"/>
              </a:tabLst>
            </a:pPr>
            <a:r>
              <a:rPr b="0" lang="en-US" sz="19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Customers will purchase an activation code and activate the demo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Deleting Demo Data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338" name="PlaceHolder 2"/>
          <p:cNvSpPr>
            <a:spLocks noGrp="1"/>
          </p:cNvSpPr>
          <p:nvPr>
            <p:ph/>
          </p:nvPr>
        </p:nvSpPr>
        <p:spPr>
          <a:xfrm>
            <a:off x="228600" y="917640"/>
            <a:ext cx="861012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The demo data may be deleted once you purchase a License key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You may activate the actual file you downloaded and evaluated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40"/>
              </a:spcBef>
              <a:buNone/>
            </a:pP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To delete a single employee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80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339" name="Picture 3" descr=""/>
          <p:cNvPicPr/>
          <p:nvPr/>
        </p:nvPicPr>
        <p:blipFill>
          <a:blip r:embed="rId1"/>
          <a:stretch/>
        </p:blipFill>
        <p:spPr>
          <a:xfrm>
            <a:off x="1052640" y="2303640"/>
            <a:ext cx="5500440" cy="363960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Summary 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341" name="PlaceHolder 2"/>
          <p:cNvSpPr>
            <a:spLocks noGrp="1"/>
          </p:cNvSpPr>
          <p:nvPr>
            <p:ph/>
          </p:nvPr>
        </p:nvSpPr>
        <p:spPr>
          <a:xfrm>
            <a:off x="228600" y="917640"/>
            <a:ext cx="861012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42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21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The SBS T-Med Database is a cost effective tool to</a:t>
            </a:r>
            <a:endParaRPr b="0" lang="en-US" sz="21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Ensure effective training compliance with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ISO 13485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21 CFR part 820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AS 9100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TS 16949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ISO 9001:2015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Develop and execute training plans 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Maintain paperless quality records 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Analyze performance and develop improvement strategies 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Save time and effort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80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80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</p:spTree>
  </p:cSld>
  <p:transition>
    <p:fade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SBS T-Med Database Overview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228600" y="917640"/>
            <a:ext cx="861012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T-med is a Microsoft SQL based program, providing excellent reliability and security. 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The user interface is built on Microsoft Access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80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80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80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80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80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80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80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80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80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80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Note:  The free demo version is an Microsoft Access stand-alone database.  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80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80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112" name="Picture 2" descr=""/>
          <p:cNvPicPr/>
          <p:nvPr/>
        </p:nvPicPr>
        <p:blipFill>
          <a:blip r:embed="rId1"/>
          <a:stretch/>
        </p:blipFill>
        <p:spPr>
          <a:xfrm>
            <a:off x="1122480" y="2666880"/>
            <a:ext cx="6802200" cy="152856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Additional Services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343" name="PlaceHolder 2"/>
          <p:cNvSpPr>
            <a:spLocks noGrp="1"/>
          </p:cNvSpPr>
          <p:nvPr>
            <p:ph/>
          </p:nvPr>
        </p:nvSpPr>
        <p:spPr>
          <a:xfrm>
            <a:off x="228600" y="917640"/>
            <a:ext cx="861012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Data Import Service 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Import legacy data from excel spreadsheets into your Database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80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Training Services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SBS offers instructor led, Webex based, interactive training sessions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We cover the following subjects: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Vendor Management Database features and benefits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General set-up and configuration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Creating Qual plans / requirements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Creating Qualifying Vendors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Using reports to manage the qualification process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Microsoft Access tips and tricks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80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42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21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Customization</a:t>
            </a:r>
            <a:endParaRPr b="0" lang="en-US" sz="21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Talk to us about customizing the software to meet your needs!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40"/>
              </a:spcBef>
              <a:buNone/>
            </a:pP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Contact </a:t>
            </a:r>
            <a:r>
              <a:rPr b="0" lang="en-US" sz="1900" strike="noStrike" u="sng">
                <a:solidFill>
                  <a:srgbClr val="fc0128"/>
                </a:solidFill>
                <a:effectLst/>
                <a:uFillTx/>
                <a:latin typeface="Tahoma"/>
                <a:hlinkClick r:id="rId1"/>
              </a:rPr>
              <a:t>Sales@SundayBizSys.com</a:t>
            </a: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 for additional details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80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80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</p:spTree>
  </p:cSld>
  <p:transition>
    <p:fade/>
  </p:transition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About SBS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345" name="PlaceHolder 2"/>
          <p:cNvSpPr>
            <a:spLocks noGrp="1"/>
          </p:cNvSpPr>
          <p:nvPr>
            <p:ph/>
          </p:nvPr>
        </p:nvSpPr>
        <p:spPr>
          <a:xfrm>
            <a:off x="228600" y="917640"/>
            <a:ext cx="861012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8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Sunday Business Systems is engaged in software sales and consulting services.  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8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Applies Lean Manufacturing principles to Quality Management Systems 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8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Sells software solutions to small businesses which help them implement ISO 13485 compliant systems for 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8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Employee Training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8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Document Control 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8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Corrective and Preventive Actions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8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Risk Management (FMEA)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8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Control of calibrated equipment 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8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Preventive Maintenance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8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Vendor Management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8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Customer Satisfaction Surveys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8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Statistical Process Control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8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Shop Floor Control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8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SBS will customize the software for a particular Customer 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8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Offers full Training services customized to individual needs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</p:spTree>
  </p:cSld>
  <p:transition>
    <p:fade/>
  </p:transition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Text Box 3"/>
          <p:cNvSpPr/>
          <p:nvPr/>
        </p:nvSpPr>
        <p:spPr>
          <a:xfrm>
            <a:off x="2719440" y="3033720"/>
            <a:ext cx="6082920" cy="5155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i="1" lang="en-US" sz="2800" strike="noStrike" u="none">
                <a:solidFill>
                  <a:schemeClr val="lt2"/>
                </a:solidFill>
                <a:effectLst/>
                <a:uFillTx/>
                <a:latin typeface="Verdana"/>
              </a:rPr>
              <a:t>Fueling Small Business Efficiency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7" name="WordArt 4"/>
          <p:cNvSpPr txBox="1"/>
          <p:nvPr/>
        </p:nvSpPr>
        <p:spPr>
          <a:xfrm>
            <a:off x="581040" y="2111400"/>
            <a:ext cx="6602040" cy="883800"/>
          </a:xfrm>
          <a:prstGeom prst="rect">
            <a:avLst/>
          </a:prstGeom>
        </p:spPr>
        <p:txBody>
          <a:bodyPr wrap="none" lIns="94680" rIns="94680" tIns="49680" bIns="49680" anchor="ctr" anchorCtr="1">
            <a:prstTxWarp prst="textPlain">
              <a:avLst>
                <a:gd name="adj" fmla="val 50000"/>
              </a:avLst>
            </a:prstTxWarp>
            <a:noAutofit/>
          </a:bodyPr>
          <a:p>
            <a:pPr algn="ctr">
              <a:lnSpc>
                <a:spcPct val="100000"/>
              </a:lnSpc>
            </a:pPr>
            <a:r>
              <a:rPr b="0" i="1" lang="en-US" sz="3600" strike="noStrike" u="none">
                <a:ln w="9360">
                  <a:solidFill>
                    <a:schemeClr val="lt2"/>
                  </a:solidFill>
                  <a:round/>
                </a:ln>
                <a:solidFill>
                  <a:srgbClr val="ffffff"/>
                </a:solidFill>
                <a:uFillTx/>
                <a:latin typeface="Arial Black"/>
              </a:rPr>
              <a:t>Sunday Business Systems</a:t>
            </a:r>
            <a:endParaRPr b="0" lang="en-US" sz="3600" strike="noStrike" u="none">
              <a:ln w="9360">
                <a:solidFill>
                  <a:schemeClr val="lt2"/>
                </a:solidFill>
                <a:round/>
              </a:ln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48" name="Rectangle 5"/>
          <p:cNvSpPr/>
          <p:nvPr/>
        </p:nvSpPr>
        <p:spPr>
          <a:xfrm>
            <a:off x="2209680" y="4038480"/>
            <a:ext cx="5562360" cy="146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 marL="228600" indent="-228600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800" strike="noStrike" u="none">
                <a:solidFill>
                  <a:srgbClr val="090d3a"/>
                </a:solidFill>
                <a:effectLst/>
                <a:uFillTx/>
                <a:latin typeface="Verdana"/>
              </a:rPr>
              <a:t>Visit </a:t>
            </a:r>
            <a:r>
              <a:rPr b="0" lang="en-US" sz="1800" strike="noStrike" u="sng">
                <a:solidFill>
                  <a:srgbClr val="fc0128"/>
                </a:solidFill>
                <a:effectLst/>
                <a:uFillTx/>
                <a:latin typeface="Verdana"/>
                <a:hlinkClick r:id="rId1"/>
              </a:rPr>
              <a:t>www.SundayBizSys.com</a:t>
            </a:r>
            <a:r>
              <a:rPr b="0" lang="en-US" sz="1800" strike="noStrike" u="none">
                <a:solidFill>
                  <a:srgbClr val="090d3a"/>
                </a:solidFill>
                <a:effectLst/>
                <a:uFillTx/>
                <a:latin typeface="Verdana"/>
              </a:rPr>
              <a:t> for: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371600" indent="-216000" defTabSz="760320">
              <a:lnSpc>
                <a:spcPct val="100000"/>
              </a:lnSpc>
              <a:buClr>
                <a:srgbClr val="090d3a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en-US" sz="1800" strike="noStrike" u="none">
                <a:solidFill>
                  <a:srgbClr val="090d3a"/>
                </a:solidFill>
                <a:effectLst/>
                <a:uFillTx/>
                <a:latin typeface="Verdana"/>
              </a:rPr>
              <a:t>Additional information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371600" indent="-216000" defTabSz="760320">
              <a:lnSpc>
                <a:spcPct val="100000"/>
              </a:lnSpc>
              <a:buClr>
                <a:srgbClr val="090d3a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en-US" sz="1800" strike="noStrike" u="none">
                <a:solidFill>
                  <a:srgbClr val="090d3a"/>
                </a:solidFill>
                <a:effectLst/>
                <a:uFillTx/>
                <a:latin typeface="Verdana"/>
              </a:rPr>
              <a:t>Free product demos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371600" indent="-216000" defTabSz="760320">
              <a:lnSpc>
                <a:spcPct val="100000"/>
              </a:lnSpc>
              <a:buClr>
                <a:srgbClr val="090d3a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en-US" sz="1800" strike="noStrike" u="none">
                <a:solidFill>
                  <a:srgbClr val="090d3a"/>
                </a:solidFill>
                <a:effectLst/>
                <a:uFillTx/>
                <a:latin typeface="Verdana"/>
              </a:rPr>
              <a:t>Pricing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371600" indent="-216000" defTabSz="760320">
              <a:lnSpc>
                <a:spcPct val="100000"/>
              </a:lnSpc>
              <a:buClr>
                <a:srgbClr val="090d3a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en-US" sz="1800" strike="noStrike" u="none">
                <a:solidFill>
                  <a:srgbClr val="090d3a"/>
                </a:solidFill>
                <a:effectLst/>
                <a:uFillTx/>
                <a:latin typeface="Verdana"/>
              </a:rPr>
              <a:t>Links to purchase software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9" name="PlaceHolder 1"/>
          <p:cNvSpPr>
            <a:spLocks noGrp="1"/>
          </p:cNvSpPr>
          <p:nvPr>
            <p:ph type="subTitle"/>
          </p:nvPr>
        </p:nvSpPr>
        <p:spPr>
          <a:xfrm>
            <a:off x="380880" y="3301920"/>
            <a:ext cx="6248160" cy="609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algn="ctr"/>
            <a:endParaRPr b="0" lang="en-US" sz="19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350" name="Rectangle 7"/>
          <p:cNvSpPr/>
          <p:nvPr/>
        </p:nvSpPr>
        <p:spPr>
          <a:xfrm>
            <a:off x="1933560" y="6093000"/>
            <a:ext cx="5508360" cy="60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ctr">
            <a:noAutofit/>
          </a:bodyPr>
          <a:p>
            <a:pPr algn="ctr" defTabSz="760320">
              <a:lnSpc>
                <a:spcPct val="100000"/>
              </a:lnSpc>
            </a:pPr>
            <a:r>
              <a:rPr b="0" lang="en-US" sz="800" strike="noStrike" u="none">
                <a:solidFill>
                  <a:schemeClr val="dk1"/>
                </a:solidFill>
                <a:effectLst/>
                <a:uFillTx/>
                <a:latin typeface="Segoe Semibold"/>
              </a:rPr>
              <a:t>© 2016 Sunday Business Systems. All rights reserved.  This presentation is for informational purposes only.   Sunday Business Systems MAKES NO WARRANTIES, EXPRESS OR IMPLIED, IN THIS SUMMARY. Microsoft is a registered trademark of Microsoft Corporation in the United States and/or other countries.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Terminology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228600" y="917640"/>
            <a:ext cx="861012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9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Training class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9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 structured set of topics for training employees on a particular subject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9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Training Event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9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An event in time where training was performed and attended by specific employees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9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Training for Non-Critical Tasks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9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For tasks that do not directly effect product quality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9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Employee training for </a:t>
            </a:r>
            <a:r>
              <a:rPr b="0" i="1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non-critical</a:t>
            </a: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 tasks typically does not re-occur 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9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Training is recorded but does not require re-certification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9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Training for Critical Tasks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9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For tasks that directly effect product quality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9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Requires certification and re-certification on a periodic basis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9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Re-certification dates are tracked and reported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9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Management determines critical vs. non-critical tasks / training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9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Skill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9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 group of required training classes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90000"/>
              </a:lnSpc>
              <a:spcBef>
                <a:spcPts val="340"/>
              </a:spcBef>
              <a:buNone/>
            </a:pP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</p:spTree>
  </p:cSld>
  <p:transition>
    <p:fade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Terminology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228600" y="917640"/>
            <a:ext cx="8610120" cy="1825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1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Training Requirements</a:t>
            </a: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 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Are defined by Position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May also be defined for each Employee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Total </a:t>
            </a:r>
            <a:r>
              <a:rPr b="1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Training Requirements </a:t>
            </a: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are the sum of Position and Employee Requirements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40"/>
              </a:spcBef>
              <a:buNone/>
            </a:pP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117" name="Rectangle 7"/>
          <p:cNvSpPr/>
          <p:nvPr/>
        </p:nvSpPr>
        <p:spPr>
          <a:xfrm>
            <a:off x="3352680" y="3276720"/>
            <a:ext cx="2971440" cy="1218960"/>
          </a:xfrm>
          <a:prstGeom prst="rect">
            <a:avLst/>
          </a:prstGeom>
          <a:gradFill rotWithShape="0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400" strike="noStrike" u="sng">
                <a:solidFill>
                  <a:schemeClr val="dk1"/>
                </a:solidFill>
                <a:effectLst/>
                <a:uFillTx/>
                <a:latin typeface="Arial Black"/>
              </a:rPr>
              <a:t>Employee Requirements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000" strike="noStrike" u="none">
                <a:solidFill>
                  <a:schemeClr val="dk1"/>
                </a:solidFill>
                <a:effectLst/>
                <a:uFillTx/>
                <a:latin typeface="Arial Black"/>
              </a:rPr>
              <a:t>Unique Employee Training Requirements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000" strike="noStrike" u="none">
                <a:solidFill>
                  <a:schemeClr val="dk1"/>
                </a:solidFill>
                <a:effectLst/>
                <a:uFillTx/>
                <a:latin typeface="Arial Black"/>
              </a:rPr>
              <a:t>+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000" strike="noStrike" u="none">
                <a:solidFill>
                  <a:schemeClr val="dk1"/>
                </a:solidFill>
                <a:effectLst/>
                <a:uFillTx/>
                <a:latin typeface="Arial Black"/>
              </a:rPr>
              <a:t>Employee Skills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8" name="Rectangle 14"/>
          <p:cNvSpPr/>
          <p:nvPr/>
        </p:nvSpPr>
        <p:spPr>
          <a:xfrm>
            <a:off x="228600" y="3276720"/>
            <a:ext cx="2590560" cy="1218960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400" strike="noStrike" u="sng">
                <a:solidFill>
                  <a:schemeClr val="dk1"/>
                </a:solidFill>
                <a:effectLst/>
                <a:uFillTx/>
                <a:latin typeface="Arial Black"/>
              </a:rPr>
              <a:t>Position Requirements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000" strike="noStrike" u="none">
                <a:solidFill>
                  <a:schemeClr val="dk1"/>
                </a:solidFill>
                <a:effectLst/>
                <a:uFillTx/>
                <a:latin typeface="Arial Black"/>
              </a:rPr>
              <a:t>Required Training for Position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000" strike="noStrike" u="none">
                <a:solidFill>
                  <a:schemeClr val="dk1"/>
                </a:solidFill>
                <a:effectLst/>
                <a:uFillTx/>
                <a:latin typeface="Arial Black"/>
              </a:rPr>
              <a:t>+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000" strike="noStrike" u="none">
                <a:solidFill>
                  <a:schemeClr val="dk1"/>
                </a:solidFill>
                <a:effectLst/>
                <a:uFillTx/>
                <a:latin typeface="Arial Black"/>
              </a:rPr>
              <a:t>Position Skills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9" name="TextBox 14"/>
          <p:cNvSpPr/>
          <p:nvPr/>
        </p:nvSpPr>
        <p:spPr>
          <a:xfrm>
            <a:off x="2819520" y="3497400"/>
            <a:ext cx="525240" cy="76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en-US" sz="4400" strike="noStrike" u="none">
                <a:solidFill>
                  <a:schemeClr val="dk1"/>
                </a:solidFill>
                <a:effectLst/>
                <a:uFillTx/>
                <a:latin typeface="Book Antiqua"/>
              </a:rPr>
              <a:t>+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0" name="TextBox 14"/>
          <p:cNvSpPr/>
          <p:nvPr/>
        </p:nvSpPr>
        <p:spPr>
          <a:xfrm>
            <a:off x="6408720" y="3505320"/>
            <a:ext cx="525240" cy="76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en-US" sz="4400" strike="noStrike" u="none">
                <a:solidFill>
                  <a:schemeClr val="dk1"/>
                </a:solidFill>
                <a:effectLst/>
                <a:uFillTx/>
                <a:latin typeface="Book Antiqua"/>
              </a:rPr>
              <a:t>=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1" name="Rounded Rectangle 17"/>
          <p:cNvSpPr/>
          <p:nvPr/>
        </p:nvSpPr>
        <p:spPr>
          <a:xfrm>
            <a:off x="7086600" y="3352680"/>
            <a:ext cx="1904760" cy="10663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808ec5"/>
              </a:gs>
              <a:gs pos="80000">
                <a:srgbClr val="a8baff"/>
              </a:gs>
              <a:gs pos="100000">
                <a:srgbClr val="aabbff"/>
              </a:gs>
            </a:gsLst>
            <a:lin ang="162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 Black"/>
              </a:rPr>
              <a:t>Training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 Black"/>
              </a:rPr>
              <a:t>Requirements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How the T-Med Database Works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228600" y="917640"/>
            <a:ext cx="8610120" cy="1368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1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Training Requirements </a:t>
            </a: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are compared to historical </a:t>
            </a:r>
            <a:r>
              <a:rPr b="1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Training Events </a:t>
            </a: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to determine training needs or </a:t>
            </a:r>
            <a:r>
              <a:rPr b="1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Gaps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Management must take action to schedule and execute training events to close the gaps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124" name="Rounded Rectangle 3"/>
          <p:cNvSpPr/>
          <p:nvPr/>
        </p:nvSpPr>
        <p:spPr>
          <a:xfrm>
            <a:off x="2057400" y="2819520"/>
            <a:ext cx="1904760" cy="10663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808ec5"/>
              </a:gs>
              <a:gs pos="80000">
                <a:srgbClr val="a8baff"/>
              </a:gs>
              <a:gs pos="100000">
                <a:srgbClr val="aabbff"/>
              </a:gs>
            </a:gsLst>
            <a:lin ang="162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 Black"/>
              </a:rPr>
              <a:t>Training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 Black"/>
              </a:rPr>
              <a:t>Requirements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5" name="Rounded Rectangle 5"/>
          <p:cNvSpPr/>
          <p:nvPr/>
        </p:nvSpPr>
        <p:spPr>
          <a:xfrm>
            <a:off x="4724280" y="2819520"/>
            <a:ext cx="1904760" cy="10663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7500"/>
              </a:gs>
              <a:gs pos="80000">
                <a:srgbClr val="009800"/>
              </a:gs>
              <a:gs pos="100000">
                <a:srgbClr val="009800"/>
              </a:gs>
            </a:gsLst>
            <a:lin ang="162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 Black"/>
              </a:rPr>
              <a:t>Historical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 Black"/>
              </a:rPr>
              <a:t>Training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 Black"/>
              </a:rPr>
              <a:t>Events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6" name="Left-Right Arrow 9"/>
          <p:cNvSpPr/>
          <p:nvPr/>
        </p:nvSpPr>
        <p:spPr>
          <a:xfrm>
            <a:off x="4038480" y="3200400"/>
            <a:ext cx="533160" cy="304560"/>
          </a:xfrm>
          <a:prstGeom prst="left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bebebe"/>
              </a:gs>
              <a:gs pos="80000">
                <a:srgbClr val="f7f7f7"/>
              </a:gs>
              <a:gs pos="100000">
                <a:srgbClr val="f8f8f8"/>
              </a:gs>
            </a:gsLst>
            <a:lin ang="162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27" name="Oval 10"/>
          <p:cNvSpPr/>
          <p:nvPr/>
        </p:nvSpPr>
        <p:spPr>
          <a:xfrm>
            <a:off x="3429000" y="4572000"/>
            <a:ext cx="1752120" cy="1142640"/>
          </a:xfrm>
          <a:prstGeom prst="ellipse">
            <a:avLst/>
          </a:prstGeom>
          <a:gradFill rotWithShape="0">
            <a:gsLst>
              <a:gs pos="0">
                <a:srgbClr val="bebebe"/>
              </a:gs>
              <a:gs pos="80000">
                <a:srgbClr val="f7f7f7"/>
              </a:gs>
              <a:gs pos="100000">
                <a:srgbClr val="f8f8f8"/>
              </a:gs>
            </a:gsLst>
            <a:lin ang="162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 Black"/>
              </a:rPr>
              <a:t>Gaps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8" name="Down Arrow 11"/>
          <p:cNvSpPr/>
          <p:nvPr/>
        </p:nvSpPr>
        <p:spPr>
          <a:xfrm>
            <a:off x="4114800" y="3733920"/>
            <a:ext cx="380520" cy="685440"/>
          </a:xfrm>
          <a:prstGeom prst="down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bebebe"/>
              </a:gs>
              <a:gs pos="80000">
                <a:srgbClr val="f7f7f7"/>
              </a:gs>
              <a:gs pos="100000">
                <a:srgbClr val="f8f8f8"/>
              </a:gs>
            </a:gsLst>
            <a:lin ang="162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29" name="Pentagon 12"/>
          <p:cNvSpPr/>
          <p:nvPr/>
        </p:nvSpPr>
        <p:spPr>
          <a:xfrm>
            <a:off x="5791320" y="4724280"/>
            <a:ext cx="1828440" cy="914040"/>
          </a:xfrm>
          <a:prstGeom prst="homePlate">
            <a:avLst>
              <a:gd name="adj" fmla="val 50000"/>
            </a:avLst>
          </a:prstGeom>
          <a:solidFill>
            <a:srgbClr val="ff9900"/>
          </a:soli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1" lang="en-US" sz="1400" strike="noStrike" u="none">
                <a:solidFill>
                  <a:schemeClr val="dk1"/>
                </a:solidFill>
                <a:effectLst/>
                <a:uFillTx/>
                <a:latin typeface="Arial Black"/>
              </a:rPr>
              <a:t>Take Action to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1" lang="en-US" sz="1400" strike="noStrike" u="none">
                <a:solidFill>
                  <a:schemeClr val="dk1"/>
                </a:solidFill>
                <a:effectLst/>
                <a:uFillTx/>
                <a:latin typeface="Arial Black"/>
              </a:rPr>
              <a:t>eliminate Gaps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nodeType="clickEffect" fill="hold">
                      <p:stCondLst>
                        <p:cond delay="indefinite"/>
                      </p:stCondLst>
                      <p:childTnLst>
                        <p:par>
                          <p:cTn id="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blank">
      <a:majorFont>
        <a:latin typeface="Tahoma" pitchFamily="0" charset="1"/>
        <a:ea typeface=""/>
        <a:cs typeface=""/>
      </a:majorFont>
      <a:minorFont>
        <a:latin typeface="Tahoma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1902</TotalTime>
  <Application>LibreOffice/25.2.3.2$Linux_X86_64 LibreOffice_project/520$Build-2</Application>
  <AppVersion>15.0000</AppVersion>
  <Words>2471</Words>
  <Paragraphs>429</Paragraphs>
  <Company>Amkotron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2003-02-13T22:16:03Z</dcterms:created>
  <dc:creator>Andrew Stack</dc:creator>
  <dc:description/>
  <dc:language>en-US</dc:language>
  <cp:lastModifiedBy>SBS3</cp:lastModifiedBy>
  <cp:lastPrinted>1601-01-01T00:00:00Z</cp:lastPrinted>
  <dcterms:modified xsi:type="dcterms:W3CDTF">2017-01-24T02:33:16Z</dcterms:modified>
  <cp:revision>136</cp:revision>
  <dc:subject/>
  <dc:title>Document Control Training 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r8>1</vt:r8>
  </property>
  <property fmtid="{D5CDD505-2E9C-101B-9397-08002B2CF9AE}" pid="3" name="PresentationFormat">
    <vt:lpwstr>On-screen Show (4:3)</vt:lpwstr>
  </property>
  <property fmtid="{D5CDD505-2E9C-101B-9397-08002B2CF9AE}" pid="4" name="Slides">
    <vt:r8>62</vt:r8>
  </property>
  <property fmtid="{D5CDD505-2E9C-101B-9397-08002B2CF9AE}" pid="5" name="Version">
    <vt:r8>7</vt:r8>
  </property>
</Properties>
</file>