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_rels/presentation.xml.rels" ContentType="application/vnd.openxmlformats-package.relationships+xml"/>
  <Override PartName="/ppt/media/image13.png" ContentType="image/png"/>
  <Override PartName="/ppt/media/image4.png" ContentType="image/png"/>
  <Override PartName="/ppt/media/image9.png" ContentType="image/png"/>
  <Override PartName="/ppt/media/image18.png" ContentType="image/png"/>
  <Override PartName="/ppt/media/image20.png" ContentType="image/png"/>
  <Override PartName="/ppt/media/image12.png" ContentType="image/png"/>
  <Override PartName="/ppt/media/image3.png" ContentType="image/png"/>
  <Override PartName="/ppt/media/image8.png" ContentType="image/png"/>
  <Override PartName="/ppt/media/image17.png" ContentType="image/png"/>
  <Override PartName="/ppt/media/image11.png" ContentType="image/png"/>
  <Override PartName="/ppt/media/image2.png" ContentType="image/png"/>
  <Override PartName="/ppt/media/image24.png" ContentType="image/png"/>
  <Override PartName="/ppt/media/image23.png" ContentType="image/png"/>
  <Override PartName="/ppt/media/image22.png" ContentType="image/png"/>
  <Override PartName="/ppt/media/image21.png" ContentType="image/png"/>
  <Override PartName="/ppt/media/image19.png" ContentType="image/png"/>
  <Override PartName="/ppt/media/image5.png" ContentType="image/png"/>
  <Override PartName="/ppt/media/image14.png" ContentType="image/png"/>
  <Override PartName="/ppt/media/image6.png" ContentType="image/png"/>
  <Override PartName="/ppt/media/image15.png" ContentType="image/png"/>
  <Override PartName="/ppt/media/image10.png" ContentType="image/png"/>
  <Override PartName="/ppt/media/image1.png" ContentType="image/png"/>
  <Override PartName="/ppt/media/image7.png" ContentType="image/png"/>
  <Override PartName="/ppt/media/image16.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notesSlides/_rels/notesSlide25.xml.rels" ContentType="application/vnd.openxmlformats-package.relationships+xml"/>
  <Override PartName="/ppt/notesSlides/notesSlide2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p:notesSz cx="7315200" cy="96012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 name=""/>
          <p:cNvSpPr/>
          <p:nvPr/>
        </p:nvSpPr>
        <p:spPr>
          <a:xfrm>
            <a:off x="0" y="0"/>
            <a:ext cx="7315200" cy="9601200"/>
          </a:xfrm>
          <a:prstGeom prst="rect">
            <a:avLst/>
          </a:prstGeom>
          <a:solidFill>
            <a:srgbClr val="ffffff"/>
          </a:solidFill>
          <a:ln w="0">
            <a:noFill/>
          </a:ln>
        </p:spPr>
        <p:txBody>
          <a:bodyPr lIns="90000" rIns="90000" tIns="45000" bIns="45000" anchor="ctr" anchorCtr="1">
            <a:noAutofit/>
          </a:bodyPr>
          <a:p>
            <a:endParaRPr b="0" lang="en-US" sz="1100" strike="noStrike" u="none">
              <a:solidFill>
                <a:srgbClr val="000000"/>
              </a:solidFill>
              <a:effectLst/>
              <a:uFillTx/>
              <a:latin typeface="Book Antiqua"/>
            </a:endParaRPr>
          </a:p>
        </p:txBody>
      </p:sp>
      <p:sp>
        <p:nvSpPr>
          <p:cNvPr id="15" name="PlaceHolder 1"/>
          <p:cNvSpPr>
            <a:spLocks noGrp="1"/>
          </p:cNvSpPr>
          <p:nvPr>
            <p:ph type="hdr"/>
          </p:nvPr>
        </p:nvSpPr>
        <p:spPr>
          <a:xfrm>
            <a:off x="0" y="0"/>
            <a:ext cx="3170160" cy="479520"/>
          </a:xfrm>
          <a:prstGeom prst="rect">
            <a:avLst/>
          </a:prstGeom>
          <a:noFill/>
          <a:ln w="0">
            <a:noFill/>
          </a:ln>
        </p:spPr>
        <p:txBody>
          <a:bodyPr lIns="90000" rIns="90000" tIns="46800" bIns="46800" anchor="t">
            <a:noAutofit/>
          </a:bodyPr>
          <a:p>
            <a:pPr indent="0">
              <a:buNone/>
            </a:pPr>
            <a:endParaRPr b="0" lang="en-US" sz="2400" strike="noStrike" u="none">
              <a:solidFill>
                <a:srgbClr val="000000"/>
              </a:solidFill>
              <a:effectLst/>
              <a:uFillTx/>
              <a:latin typeface="Times New Roman"/>
            </a:endParaRPr>
          </a:p>
        </p:txBody>
      </p:sp>
      <p:sp>
        <p:nvSpPr>
          <p:cNvPr id="16" name="PlaceHolder 2"/>
          <p:cNvSpPr>
            <a:spLocks noGrp="1"/>
          </p:cNvSpPr>
          <p:nvPr>
            <p:ph type="dt" idx="1"/>
          </p:nvPr>
        </p:nvSpPr>
        <p:spPr>
          <a:xfrm>
            <a:off x="4142880" y="0"/>
            <a:ext cx="3170520" cy="479520"/>
          </a:xfrm>
          <a:prstGeom prst="rect">
            <a:avLst/>
          </a:prstGeom>
          <a:noFill/>
          <a:ln w="0">
            <a:noFill/>
          </a:ln>
        </p:spPr>
        <p:txBody>
          <a:bodyPr lIns="90000" rIns="90000" tIns="46800" bIns="46800" anchor="t">
            <a:noAutofit/>
          </a:bodyPr>
          <a:p>
            <a:pPr indent="0">
              <a:buNone/>
            </a:pPr>
            <a:endParaRPr b="0" lang="en-US" sz="2400" strike="noStrike" u="none">
              <a:solidFill>
                <a:srgbClr val="000000"/>
              </a:solidFill>
              <a:effectLst/>
              <a:uFillTx/>
              <a:latin typeface="Times New Roman"/>
            </a:endParaRPr>
          </a:p>
        </p:txBody>
      </p:sp>
      <p:sp>
        <p:nvSpPr>
          <p:cNvPr id="17" name="PlaceHolder 3"/>
          <p:cNvSpPr>
            <a:spLocks noGrp="1"/>
          </p:cNvSpPr>
          <p:nvPr>
            <p:ph type="sldImg"/>
          </p:nvPr>
        </p:nvSpPr>
        <p:spPr>
          <a:xfrm>
            <a:off x="1257120" y="720360"/>
            <a:ext cx="4800600" cy="3600360"/>
          </a:xfrm>
          <a:prstGeom prst="rect">
            <a:avLst/>
          </a:prstGeom>
          <a:noFill/>
          <a:ln w="9360">
            <a:solidFill>
              <a:srgbClr val="000000"/>
            </a:solidFill>
            <a:miter/>
          </a:ln>
        </p:spPr>
        <p:txBody>
          <a:bodyPr lIns="90000" rIns="90000" tIns="46800" bIns="46800" anchor="t">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Click to move the slide</a:t>
            </a:r>
            <a:endParaRPr b="1" lang="en-US" sz="2400" strike="noStrike" u="none">
              <a:solidFill>
                <a:srgbClr val="090d3a"/>
              </a:solidFill>
              <a:effectLst/>
              <a:uFillTx/>
              <a:latin typeface="Tahoma"/>
            </a:endParaRPr>
          </a:p>
        </p:txBody>
      </p:sp>
      <p:sp>
        <p:nvSpPr>
          <p:cNvPr id="18" name="PlaceHolder 4"/>
          <p:cNvSpPr>
            <a:spLocks noGrp="1"/>
          </p:cNvSpPr>
          <p:nvPr>
            <p:ph type="body"/>
          </p:nvPr>
        </p:nvSpPr>
        <p:spPr>
          <a:xfrm>
            <a:off x="731880" y="4560480"/>
            <a:ext cx="5851440" cy="431964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Click to edit the notes format</a:t>
            </a:r>
            <a:endParaRPr b="0" lang="en-US" sz="1200" strike="noStrike" u="none">
              <a:solidFill>
                <a:srgbClr val="000000"/>
              </a:solidFill>
              <a:effectLst/>
              <a:uFillTx/>
              <a:latin typeface="Arial"/>
            </a:endParaRPr>
          </a:p>
        </p:txBody>
      </p:sp>
      <p:sp>
        <p:nvSpPr>
          <p:cNvPr id="19" name="PlaceHolder 5"/>
          <p:cNvSpPr>
            <a:spLocks noGrp="1"/>
          </p:cNvSpPr>
          <p:nvPr>
            <p:ph type="ftr" idx="2"/>
          </p:nvPr>
        </p:nvSpPr>
        <p:spPr>
          <a:xfrm>
            <a:off x="0" y="9120240"/>
            <a:ext cx="3170160" cy="479520"/>
          </a:xfrm>
          <a:prstGeom prst="rect">
            <a:avLst/>
          </a:prstGeom>
          <a:noFill/>
          <a:ln w="0">
            <a:noFill/>
          </a:ln>
        </p:spPr>
        <p:txBody>
          <a:bodyPr lIns="90000" rIns="90000" tIns="46800" bIns="46800" anchor="b">
            <a:noAutofit/>
          </a:bodyPr>
          <a:p>
            <a:pPr indent="0">
              <a:buNone/>
            </a:pPr>
            <a:endParaRPr b="0" lang="en-US" sz="2400" strike="noStrike" u="none">
              <a:solidFill>
                <a:srgbClr val="000000"/>
              </a:solidFill>
              <a:effectLst/>
              <a:uFillTx/>
              <a:latin typeface="Times New Roman"/>
            </a:endParaRPr>
          </a:p>
        </p:txBody>
      </p:sp>
      <p:sp>
        <p:nvSpPr>
          <p:cNvPr id="20" name="PlaceHolder 6"/>
          <p:cNvSpPr>
            <a:spLocks noGrp="1"/>
          </p:cNvSpPr>
          <p:nvPr>
            <p:ph type="sldNum" idx="3"/>
          </p:nvPr>
        </p:nvSpPr>
        <p:spPr>
          <a:xfrm>
            <a:off x="4142880" y="9120240"/>
            <a:ext cx="3170520" cy="47952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984B863-052C-46CF-A299-AF6CD617756C}"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Rectangle 7"/>
          <p:cNvSpPr/>
          <p:nvPr/>
        </p:nvSpPr>
        <p:spPr>
          <a:xfrm>
            <a:off x="4143240" y="9120240"/>
            <a:ext cx="3170520" cy="47952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4FC88E6-E00C-437E-8A08-5A13F77E28AE}"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Book Antiqua"/>
            </a:endParaRPr>
          </a:p>
        </p:txBody>
      </p:sp>
      <p:sp>
        <p:nvSpPr>
          <p:cNvPr id="117" name="PlaceHolder 1"/>
          <p:cNvSpPr>
            <a:spLocks noGrp="1"/>
          </p:cNvSpPr>
          <p:nvPr>
            <p:ph type="sldImg"/>
          </p:nvPr>
        </p:nvSpPr>
        <p:spPr>
          <a:xfrm>
            <a:off x="1257480" y="720720"/>
            <a:ext cx="4800600" cy="3600360"/>
          </a:xfrm>
          <a:prstGeom prst="rect">
            <a:avLst/>
          </a:prstGeom>
          <a:ln w="0">
            <a:noFill/>
          </a:ln>
        </p:spPr>
      </p:sp>
      <p:sp>
        <p:nvSpPr>
          <p:cNvPr id="118" name="PlaceHolder 2"/>
          <p:cNvSpPr>
            <a:spLocks noGrp="1"/>
          </p:cNvSpPr>
          <p:nvPr>
            <p:ph type="body"/>
          </p:nvPr>
        </p:nvSpPr>
        <p:spPr>
          <a:xfrm>
            <a:off x="731880" y="4560480"/>
            <a:ext cx="5851440" cy="43196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Click to edit the title text format</a:t>
            </a:r>
            <a:endParaRPr b="1" lang="en-US" sz="2400" strike="noStrike" u="none">
              <a:solidFill>
                <a:srgbClr val="090d3a"/>
              </a:solidFill>
              <a:effectLst/>
              <a:uFillTx/>
              <a:latin typeface="Tahoma"/>
            </a:endParaRPr>
          </a:p>
        </p:txBody>
      </p:sp>
      <p:sp>
        <p:nvSpPr>
          <p:cNvPr id="1" name="Line 3"/>
          <p:cNvSpPr/>
          <p:nvPr/>
        </p:nvSpPr>
        <p:spPr>
          <a:xfrm>
            <a:off x="0" y="738360"/>
            <a:ext cx="911844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1100" strike="noStrike" u="none">
              <a:solidFill>
                <a:srgbClr val="000000"/>
              </a:solidFill>
              <a:effectLst/>
              <a:uFillTx/>
              <a:latin typeface="Book Antiqua"/>
            </a:endParaRPr>
          </a:p>
        </p:txBody>
      </p:sp>
      <p:sp>
        <p:nvSpPr>
          <p:cNvPr id="2" name="PlaceHolder 2"/>
          <p:cNvSpPr>
            <a:spLocks noGrp="1"/>
          </p:cNvSpPr>
          <p:nvPr>
            <p:ph type="body"/>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Click to edit the outline text format</a:t>
            </a:r>
            <a:endParaRPr b="0" lang="en-US" sz="19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Second Outline Level</a:t>
            </a:r>
            <a:endParaRPr b="0" lang="en-US" sz="1900" strike="noStrike" u="none">
              <a:solidFill>
                <a:srgbClr val="090d3a"/>
              </a:solidFill>
              <a:effectLst/>
              <a:uFillTx/>
              <a:latin typeface="Tahoma"/>
            </a:endParaRPr>
          </a:p>
          <a:p>
            <a:pPr lvl="2" marL="1143000" indent="-228600">
              <a:spcBef>
                <a:spcPts val="476"/>
              </a:spcBef>
              <a:buClr>
                <a:srgbClr val="090d3a"/>
              </a:buClr>
              <a:buSzPct val="5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Third Outline Level</a:t>
            </a:r>
            <a:endParaRPr b="0" lang="en-US" sz="1900" strike="noStrike" u="none">
              <a:solidFill>
                <a:srgbClr val="090d3a"/>
              </a:solidFill>
              <a:effectLst/>
              <a:uFillTx/>
              <a:latin typeface="Tahoma"/>
            </a:endParaRPr>
          </a:p>
          <a:p>
            <a:pPr lvl="3" marL="1598760" indent="-228600">
              <a:spcBef>
                <a:spcPts val="476"/>
              </a:spcBef>
              <a:buClr>
                <a:srgbClr val="090d3a"/>
              </a:buClr>
              <a:buFont typeface="Tahoma"/>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Fourth Outline Level</a:t>
            </a:r>
            <a:endParaRPr b="0" lang="en-US" sz="1900" strike="noStrike" u="none">
              <a:solidFill>
                <a:srgbClr val="090d3a"/>
              </a:solidFill>
              <a:effectLst/>
              <a:uFillTx/>
              <a:latin typeface="Tahoma"/>
            </a:endParaRPr>
          </a:p>
          <a:p>
            <a:pPr lvl="4" marL="2413080" indent="-228600">
              <a:spcBef>
                <a:spcPts val="476"/>
              </a:spcBef>
              <a:buClr>
                <a:srgbClr val="090d3a"/>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Fifth Outline Level</a:t>
            </a:r>
            <a:endParaRPr b="0" lang="en-US" sz="1900" strike="noStrike" u="none">
              <a:solidFill>
                <a:srgbClr val="090d3a"/>
              </a:solidFill>
              <a:effectLst/>
              <a:uFillTx/>
              <a:latin typeface="Tahoma"/>
            </a:endParaRPr>
          </a:p>
          <a:p>
            <a:pPr lvl="5" marL="2413080" indent="-228600">
              <a:spcBef>
                <a:spcPts val="476"/>
              </a:spcBef>
              <a:buClr>
                <a:srgbClr val="000000"/>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Sixth Outline Level</a:t>
            </a:r>
            <a:endParaRPr b="0" lang="en-US" sz="1900" strike="noStrike" u="none">
              <a:solidFill>
                <a:srgbClr val="090d3a"/>
              </a:solidFill>
              <a:effectLst/>
              <a:uFillTx/>
              <a:latin typeface="Tahoma"/>
            </a:endParaRPr>
          </a:p>
          <a:p>
            <a:pPr lvl="6" marL="2413080" indent="-228600">
              <a:spcBef>
                <a:spcPts val="476"/>
              </a:spcBef>
              <a:buClr>
                <a:srgbClr val="000000"/>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Seventh Outline Level</a:t>
            </a:r>
            <a:endParaRPr b="0" lang="en-US" sz="1900" strike="noStrike" u="none">
              <a:solidFill>
                <a:srgbClr val="090d3a"/>
              </a:solidFill>
              <a:effectLst/>
              <a:uFillTx/>
              <a:latin typeface="Tahoma"/>
            </a:endParaRPr>
          </a:p>
        </p:txBody>
      </p:sp>
      <p:sp>
        <p:nvSpPr>
          <p:cNvPr id="3" name="Rectangle 5"/>
          <p:cNvSpPr/>
          <p:nvPr/>
        </p:nvSpPr>
        <p:spPr>
          <a:xfrm>
            <a:off x="0" y="0"/>
            <a:ext cx="9144000" cy="203040"/>
          </a:xfrm>
          <a:prstGeom prst="rect">
            <a:avLst/>
          </a:prstGeom>
          <a:gradFill rotWithShape="0">
            <a:gsLst>
              <a:gs pos="0">
                <a:srgbClr val="ffffff">
                  <a:alpha val="0"/>
                </a:srgbClr>
              </a:gs>
              <a:gs pos="100000">
                <a:srgbClr val="ffcc00"/>
              </a:gs>
            </a:gsLst>
            <a:lin ang="0"/>
          </a:gradFill>
          <a:ln w="0">
            <a:noFill/>
          </a:ln>
        </p:spPr>
        <p:style>
          <a:lnRef idx="0"/>
          <a:fillRef idx="0"/>
          <a:effectRef idx="0"/>
          <a:fontRef idx="minor"/>
        </p:style>
        <p:txBody>
          <a:bodyPr wrap="none"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sp>
        <p:nvSpPr>
          <p:cNvPr id="4" name="Rectangle 6"/>
          <p:cNvSpPr/>
          <p:nvPr/>
        </p:nvSpPr>
        <p:spPr>
          <a:xfrm>
            <a:off x="0" y="5969160"/>
            <a:ext cx="9144000" cy="203040"/>
          </a:xfrm>
          <a:prstGeom prst="rect">
            <a:avLst/>
          </a:prstGeom>
          <a:gradFill rotWithShape="0">
            <a:gsLst>
              <a:gs pos="0">
                <a:srgbClr val="ffffff">
                  <a:alpha val="0"/>
                </a:srgbClr>
              </a:gs>
              <a:gs pos="100000">
                <a:srgbClr val="ffcc00"/>
              </a:gs>
            </a:gsLst>
            <a:lin ang="0"/>
          </a:gradFill>
          <a:ln w="0">
            <a:noFill/>
          </a:ln>
        </p:spPr>
        <p:style>
          <a:lnRef idx="0"/>
          <a:fillRef idx="0"/>
          <a:effectRef idx="0"/>
          <a:fontRef idx="minor"/>
        </p:style>
        <p:txBody>
          <a:bodyPr wrap="none"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sp>
        <p:nvSpPr>
          <p:cNvPr id="5" name="Rectangle 7"/>
          <p:cNvSpPr/>
          <p:nvPr/>
        </p:nvSpPr>
        <p:spPr>
          <a:xfrm>
            <a:off x="0" y="6172200"/>
            <a:ext cx="9144000" cy="685800"/>
          </a:xfrm>
          <a:prstGeom prst="rect">
            <a:avLst/>
          </a:prstGeom>
          <a:solidFill>
            <a:srgbClr val="ffcc00"/>
          </a:solidFill>
          <a:ln w="0">
            <a:noFill/>
          </a:ln>
        </p:spPr>
        <p:style>
          <a:lnRef idx="0"/>
          <a:fillRef idx="0"/>
          <a:effectRef idx="0"/>
          <a:fontRef idx="minor"/>
        </p:style>
        <p:txBody>
          <a:bodyPr wrap="none" lIns="90360" rIns="90360" tIns="44280" bIns="44280" anchor="ctr">
            <a:noAutofit/>
          </a:bodyPr>
          <a:p>
            <a:pPr marL="228600" indent="-228600" algn="r">
              <a:lnSpc>
                <a:spcPct val="100000"/>
              </a:lnSpc>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2400" strike="noStrike" u="none">
                <a:solidFill>
                  <a:srgbClr val="ffffff"/>
                </a:solidFill>
                <a:effectLst/>
                <a:uFillTx/>
                <a:latin typeface="Verdana"/>
              </a:rPr>
              <a:t>Sunday Business Systems</a:t>
            </a:r>
            <a:endParaRPr b="0" lang="en-US" sz="2400" strike="noStrike" u="none">
              <a:solidFill>
                <a:srgbClr val="000000"/>
              </a:solidFill>
              <a:effectLst/>
              <a:uFillTx/>
              <a:latin typeface="Book Antiqua"/>
            </a:endParaRPr>
          </a:p>
        </p:txBody>
      </p:sp>
      <p:sp>
        <p:nvSpPr>
          <p:cNvPr id="6" name="Text Box 8"/>
          <p:cNvSpPr/>
          <p:nvPr/>
        </p:nvSpPr>
        <p:spPr>
          <a:xfrm>
            <a:off x="-93240" y="6367320"/>
            <a:ext cx="3436200" cy="332640"/>
          </a:xfrm>
          <a:prstGeom prst="rect">
            <a:avLst/>
          </a:prstGeom>
          <a:noFill/>
          <a:ln w="0">
            <a:noFill/>
          </a:ln>
        </p:spPr>
        <p:style>
          <a:lnRef idx="0"/>
          <a:fillRef idx="0"/>
          <a:effectRef idx="0"/>
          <a:fontRef idx="minor"/>
        </p:style>
        <p:txBody>
          <a:bodyPr wrap="none" lIns="90360" rIns="90360" tIns="44280" bIns="44280" anchor="t">
            <a:spAutoFit/>
          </a:bodyPr>
          <a:p>
            <a:pPr marL="228600" indent="-228600" algn="ctr">
              <a:lnSpc>
                <a:spcPct val="100000"/>
              </a:lnSpc>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1" lang="en-US" sz="1600" strike="noStrike" u="none">
                <a:solidFill>
                  <a:srgbClr val="ffffff"/>
                </a:solidFill>
                <a:effectLst/>
                <a:uFillTx/>
                <a:latin typeface="Verdana"/>
              </a:rPr>
              <a:t>www.SundayBizSys.com</a:t>
            </a:r>
            <a:endParaRPr b="0" lang="en-US" sz="1600" strike="noStrike" u="none">
              <a:solidFill>
                <a:srgbClr val="000000"/>
              </a:solidFill>
              <a:effectLst/>
              <a:uFillTx/>
              <a:latin typeface="Book Antiqu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bg>
      <p:bgPr>
        <a:solidFill>
          <a:srgbClr val="ffffff"/>
        </a:solidFill>
      </p:bgPr>
    </p:bg>
    <p:spTree>
      <p:nvGrpSpPr>
        <p:cNvPr id="1" name=""/>
        <p:cNvGrpSpPr/>
        <p:nvPr/>
      </p:nvGrpSpPr>
      <p:grpSpPr>
        <a:xfrm>
          <a:off x="0" y="0"/>
          <a:ext cx="0" cy="0"/>
          <a:chOff x="0" y="0"/>
          <a:chExt cx="0" cy="0"/>
        </a:xfrm>
      </p:grpSpPr>
      <p:pic>
        <p:nvPicPr>
          <p:cNvPr id="7" name="Picture 2" descr=""/>
          <p:cNvPicPr/>
          <p:nvPr/>
        </p:nvPicPr>
        <p:blipFill>
          <a:blip r:embed="rId2">
            <a:lum bright="30000"/>
          </a:blip>
          <a:srcRect l="0" t="0" r="0" b="15010"/>
          <a:stretch/>
        </p:blipFill>
        <p:spPr>
          <a:xfrm>
            <a:off x="-19080" y="209520"/>
            <a:ext cx="9163080" cy="5759640"/>
          </a:xfrm>
          <a:prstGeom prst="rect">
            <a:avLst/>
          </a:prstGeom>
          <a:noFill/>
          <a:ln w="0">
            <a:noFill/>
          </a:ln>
        </p:spPr>
      </p:pic>
      <p:sp>
        <p:nvSpPr>
          <p:cNvPr id="8" name="Rectangle 5"/>
          <p:cNvSpPr/>
          <p:nvPr/>
        </p:nvSpPr>
        <p:spPr>
          <a:xfrm>
            <a:off x="0" y="0"/>
            <a:ext cx="9144000" cy="203040"/>
          </a:xfrm>
          <a:prstGeom prst="rect">
            <a:avLst/>
          </a:prstGeom>
          <a:gradFill rotWithShape="0">
            <a:gsLst>
              <a:gs pos="0">
                <a:srgbClr val="ffffff">
                  <a:alpha val="0"/>
                </a:srgbClr>
              </a:gs>
              <a:gs pos="100000">
                <a:srgbClr val="ffcc00">
                  <a:alpha val="75294"/>
                </a:srgbClr>
              </a:gs>
            </a:gsLst>
            <a:lin ang="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sp>
        <p:nvSpPr>
          <p:cNvPr id="9" name="Rectangle 6"/>
          <p:cNvSpPr/>
          <p:nvPr/>
        </p:nvSpPr>
        <p:spPr>
          <a:xfrm>
            <a:off x="0" y="5969160"/>
            <a:ext cx="9144000" cy="203040"/>
          </a:xfrm>
          <a:prstGeom prst="rect">
            <a:avLst/>
          </a:prstGeom>
          <a:gradFill rotWithShape="0">
            <a:gsLst>
              <a:gs pos="0">
                <a:srgbClr val="ffffff"/>
              </a:gs>
              <a:gs pos="100000">
                <a:srgbClr val="ffcc00">
                  <a:alpha val="75294"/>
                </a:srgbClr>
              </a:gs>
            </a:gsLst>
            <a:lin ang="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sp>
        <p:nvSpPr>
          <p:cNvPr id="10" name="Rectangle 7"/>
          <p:cNvSpPr/>
          <p:nvPr/>
        </p:nvSpPr>
        <p:spPr>
          <a:xfrm>
            <a:off x="0" y="6172200"/>
            <a:ext cx="9144000" cy="685800"/>
          </a:xfrm>
          <a:prstGeom prst="rect">
            <a:avLst/>
          </a:prstGeom>
          <a:solidFill>
            <a:srgbClr val="ffcc00">
              <a:alpha val="75000"/>
            </a:srgbClr>
          </a:soli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pic>
        <p:nvPicPr>
          <p:cNvPr id="11" name="Picture 12" descr=""/>
          <p:cNvPicPr/>
          <p:nvPr/>
        </p:nvPicPr>
        <p:blipFill>
          <a:blip r:embed="rId3"/>
          <a:stretch/>
        </p:blipFill>
        <p:spPr>
          <a:xfrm>
            <a:off x="304920" y="457200"/>
            <a:ext cx="2438280" cy="933480"/>
          </a:xfrm>
          <a:prstGeom prst="rect">
            <a:avLst/>
          </a:prstGeom>
          <a:noFill/>
          <a:ln w="0">
            <a:noFill/>
          </a:ln>
        </p:spPr>
      </p:pic>
      <p:sp>
        <p:nvSpPr>
          <p:cNvPr id="12"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Click to edit the title text format</a:t>
            </a:r>
            <a:endParaRPr b="1" lang="en-US" sz="2400" strike="noStrike" u="none">
              <a:solidFill>
                <a:srgbClr val="090d3a"/>
              </a:solidFill>
              <a:effectLst/>
              <a:uFillTx/>
              <a:latin typeface="Tahoma"/>
            </a:endParaRPr>
          </a:p>
        </p:txBody>
      </p:sp>
      <p:sp>
        <p:nvSpPr>
          <p:cNvPr id="13" name="PlaceHolder 2"/>
          <p:cNvSpPr>
            <a:spLocks noGrp="1"/>
          </p:cNvSpPr>
          <p:nvPr>
            <p:ph type="body"/>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Click to edit the outline text format</a:t>
            </a:r>
            <a:endParaRPr b="0" lang="en-US" sz="19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Second Outline Level</a:t>
            </a:r>
            <a:endParaRPr b="0" lang="en-US" sz="1900" strike="noStrike" u="none">
              <a:solidFill>
                <a:srgbClr val="090d3a"/>
              </a:solidFill>
              <a:effectLst/>
              <a:uFillTx/>
              <a:latin typeface="Tahoma"/>
            </a:endParaRPr>
          </a:p>
          <a:p>
            <a:pPr lvl="2" marL="1143000" indent="-228600">
              <a:spcBef>
                <a:spcPts val="476"/>
              </a:spcBef>
              <a:buClr>
                <a:srgbClr val="090d3a"/>
              </a:buClr>
              <a:buSzPct val="5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Third Outline Level</a:t>
            </a:r>
            <a:endParaRPr b="0" lang="en-US" sz="1900" strike="noStrike" u="none">
              <a:solidFill>
                <a:srgbClr val="090d3a"/>
              </a:solidFill>
              <a:effectLst/>
              <a:uFillTx/>
              <a:latin typeface="Tahoma"/>
            </a:endParaRPr>
          </a:p>
          <a:p>
            <a:pPr lvl="3" marL="1598760" indent="-228600">
              <a:spcBef>
                <a:spcPts val="476"/>
              </a:spcBef>
              <a:buClr>
                <a:srgbClr val="090d3a"/>
              </a:buClr>
              <a:buFont typeface="Tahoma"/>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Fourth Outline Level</a:t>
            </a:r>
            <a:endParaRPr b="0" lang="en-US" sz="1900" strike="noStrike" u="none">
              <a:solidFill>
                <a:srgbClr val="090d3a"/>
              </a:solidFill>
              <a:effectLst/>
              <a:uFillTx/>
              <a:latin typeface="Tahoma"/>
            </a:endParaRPr>
          </a:p>
          <a:p>
            <a:pPr lvl="4" marL="2413080" indent="-228600">
              <a:spcBef>
                <a:spcPts val="476"/>
              </a:spcBef>
              <a:buClr>
                <a:srgbClr val="090d3a"/>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Fifth Outline Level</a:t>
            </a:r>
            <a:endParaRPr b="0" lang="en-US" sz="1900" strike="noStrike" u="none">
              <a:solidFill>
                <a:srgbClr val="090d3a"/>
              </a:solidFill>
              <a:effectLst/>
              <a:uFillTx/>
              <a:latin typeface="Tahoma"/>
            </a:endParaRPr>
          </a:p>
          <a:p>
            <a:pPr lvl="5" marL="2413080" indent="-228600">
              <a:spcBef>
                <a:spcPts val="476"/>
              </a:spcBef>
              <a:buClr>
                <a:srgbClr val="000000"/>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Sixth Outline Level</a:t>
            </a:r>
            <a:endParaRPr b="0" lang="en-US" sz="1900" strike="noStrike" u="none">
              <a:solidFill>
                <a:srgbClr val="090d3a"/>
              </a:solidFill>
              <a:effectLst/>
              <a:uFillTx/>
              <a:latin typeface="Tahoma"/>
            </a:endParaRPr>
          </a:p>
          <a:p>
            <a:pPr lvl="6" marL="2413080" indent="-228600">
              <a:spcBef>
                <a:spcPts val="476"/>
              </a:spcBef>
              <a:buClr>
                <a:srgbClr val="000000"/>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Seventh Outline Level</a:t>
            </a:r>
            <a:endParaRPr b="0" lang="en-US" sz="1900" strike="noStrike" u="none">
              <a:solidFill>
                <a:srgbClr val="090d3a"/>
              </a:solidFill>
              <a:effectLst/>
              <a:uFillTx/>
              <a:latin typeface="Tahom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hyperlink" Target="mailto:Sales@SundayBizSys.com" TargetMode="External"/><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hyperlink" Target="http://www.sundaybizsys.com/" TargetMode="External"/><Relationship Id="rId2" Type="http://schemas.openxmlformats.org/officeDocument/2006/relationships/slideLayout" Target="../slideLayouts/slideLayout2.xml"/><Relationship Id="rId3" Type="http://schemas.openxmlformats.org/officeDocument/2006/relationships/notesSlide" Target="../notesSlides/notesSlide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 name="PlaceHolder 1"/>
          <p:cNvSpPr>
            <a:spLocks noGrp="1"/>
          </p:cNvSpPr>
          <p:nvPr>
            <p:ph type="title"/>
          </p:nvPr>
        </p:nvSpPr>
        <p:spPr>
          <a:xfrm>
            <a:off x="380880" y="1717560"/>
            <a:ext cx="7772400" cy="1470240"/>
          </a:xfrm>
          <a:prstGeom prst="rect">
            <a:avLst/>
          </a:prstGeom>
          <a:noFill/>
          <a:ln w="0">
            <a:noFill/>
          </a:ln>
        </p:spPr>
        <p:txBody>
          <a:bodyPr lIns="90360" rIns="90360" tIns="44280" bIns="44280" anchor="ctr">
            <a:noAutofit/>
          </a:bodyPr>
          <a:p>
            <a:pPr indent="0">
              <a:lnSpc>
                <a:spcPct val="10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ahoma"/>
              </a:rPr>
              <a:t>SBS Vendor Management Database™</a:t>
            </a:r>
            <a:endParaRPr b="1" lang="en-US" sz="2800" strike="noStrike" u="none">
              <a:solidFill>
                <a:srgbClr val="090d3a"/>
              </a:solidFill>
              <a:effectLst/>
              <a:uFillTx/>
              <a:latin typeface="Tahoma"/>
            </a:endParaRPr>
          </a:p>
        </p:txBody>
      </p:sp>
      <p:sp>
        <p:nvSpPr>
          <p:cNvPr id="22" name="PlaceHolder 2"/>
          <p:cNvSpPr>
            <a:spLocks noGrp="1"/>
          </p:cNvSpPr>
          <p:nvPr>
            <p:ph type="subTitle"/>
          </p:nvPr>
        </p:nvSpPr>
        <p:spPr>
          <a:xfrm>
            <a:off x="380520" y="3301920"/>
            <a:ext cx="6248520" cy="609840"/>
          </a:xfrm>
          <a:prstGeom prst="rect">
            <a:avLst/>
          </a:prstGeom>
          <a:noFill/>
          <a:ln w="0">
            <a:noFill/>
          </a:ln>
        </p:spPr>
        <p:txBody>
          <a:bodyPr lIns="90360" rIns="90360" tIns="44280" bIns="44280" anchor="ctr">
            <a:noAutofit/>
          </a:bodyPr>
          <a:p>
            <a:pPr indent="0">
              <a:lnSpc>
                <a:spcPct val="90000"/>
              </a:lnSpc>
              <a:spcBef>
                <a:spcPts val="476"/>
              </a:spcBef>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00000"/>
                </a:solidFill>
                <a:effectLst/>
                <a:uFillTx/>
                <a:latin typeface="Tahoma"/>
              </a:rPr>
              <a:t>Features</a:t>
            </a:r>
            <a:endParaRPr b="0" lang="en-US" sz="1900" strike="noStrike" u="none">
              <a:solidFill>
                <a:srgbClr val="090d3a"/>
              </a:solidFill>
              <a:effectLst/>
              <a:uFillTx/>
              <a:latin typeface="Tahoma"/>
            </a:endParaRPr>
          </a:p>
          <a:p>
            <a:pPr indent="0">
              <a:lnSpc>
                <a:spcPct val="90000"/>
              </a:lnSpc>
              <a:spcBef>
                <a:spcPts val="476"/>
              </a:spcBef>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00000"/>
                </a:solidFill>
                <a:effectLst/>
                <a:uFillTx/>
                <a:latin typeface="Tahoma"/>
              </a:rPr>
              <a:t>Benefits</a:t>
            </a:r>
            <a:endParaRPr b="0" lang="en-US" sz="1900" strike="noStrike" u="none">
              <a:solidFill>
                <a:srgbClr val="090d3a"/>
              </a:solidFill>
              <a:effectLst/>
              <a:uFillTx/>
              <a:latin typeface="Tahoma"/>
            </a:endParaRPr>
          </a:p>
          <a:p>
            <a:pPr indent="0">
              <a:lnSpc>
                <a:spcPct val="90000"/>
              </a:lnSpc>
              <a:spcBef>
                <a:spcPts val="476"/>
              </a:spcBef>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00000"/>
                </a:solidFill>
                <a:effectLst/>
                <a:uFillTx/>
                <a:latin typeface="Tahoma"/>
              </a:rPr>
              <a:t>Set-up </a:t>
            </a:r>
            <a:endParaRPr b="0" lang="en-US" sz="1900" strike="noStrike" u="none">
              <a:solidFill>
                <a:srgbClr val="090d3a"/>
              </a:solidFill>
              <a:effectLst/>
              <a:uFillTx/>
              <a:latin typeface="Tahoma"/>
            </a:endParaRPr>
          </a:p>
          <a:p>
            <a:pPr indent="0">
              <a:lnSpc>
                <a:spcPct val="90000"/>
              </a:lnSpc>
              <a:spcBef>
                <a:spcPts val="476"/>
              </a:spcBef>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00000"/>
                </a:solidFill>
                <a:effectLst/>
                <a:uFillTx/>
                <a:latin typeface="Tahoma"/>
              </a:rPr>
              <a:t>Use</a:t>
            </a:r>
            <a:endParaRPr b="0" lang="en-US" sz="1900" strike="noStrike" u="none">
              <a:solidFill>
                <a:srgbClr val="090d3a"/>
              </a:solidFill>
              <a:effectLst/>
              <a:uFillTx/>
              <a:latin typeface="Tahoma"/>
            </a:endParaRPr>
          </a:p>
        </p:txBody>
      </p:sp>
      <p:pic>
        <p:nvPicPr>
          <p:cNvPr id="23" name="Picture 1" descr=""/>
          <p:cNvPicPr/>
          <p:nvPr/>
        </p:nvPicPr>
        <p:blipFill>
          <a:blip r:embed="rId1"/>
          <a:stretch/>
        </p:blipFill>
        <p:spPr>
          <a:xfrm>
            <a:off x="5334120" y="2971800"/>
            <a:ext cx="2374920" cy="2806560"/>
          </a:xfrm>
          <a:prstGeom prst="rect">
            <a:avLst/>
          </a:prstGeom>
          <a:noFill/>
          <a:ln w="0">
            <a:noFill/>
          </a:ln>
        </p:spPr>
      </p:pic>
      <p:sp>
        <p:nvSpPr>
          <p:cNvPr id="24" name="TextBox 2"/>
          <p:cNvSpPr/>
          <p:nvPr/>
        </p:nvSpPr>
        <p:spPr>
          <a:xfrm>
            <a:off x="3571920" y="720720"/>
            <a:ext cx="458136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99"/>
                </a:solidFill>
                <a:effectLst/>
                <a:uFillTx/>
                <a:latin typeface="Book Antiqua"/>
              </a:rPr>
              <a:t>The Best Value in QMS Software</a:t>
            </a:r>
            <a:endParaRPr b="0" lang="en-US" sz="1800" strike="noStrike" u="none">
              <a:solidFill>
                <a:srgbClr val="000000"/>
              </a:solidFill>
              <a:effectLst/>
              <a:uFillTx/>
              <a:latin typeface="Book Antiqua"/>
            </a:endParaRPr>
          </a:p>
        </p:txBody>
      </p:sp>
    </p:spTree>
  </p:cSld>
  <p:transition>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Preparation</a:t>
            </a:r>
            <a:endParaRPr b="1" lang="en-US" sz="2400" strike="noStrike" u="none">
              <a:solidFill>
                <a:srgbClr val="090d3a"/>
              </a:solidFill>
              <a:effectLst/>
              <a:uFillTx/>
              <a:latin typeface="Tahoma"/>
            </a:endParaRPr>
          </a:p>
        </p:txBody>
      </p:sp>
      <p:sp>
        <p:nvSpPr>
          <p:cNvPr id="49"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Vendors </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Develop a list of vendors </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Classify each as critical or non-critical </a:t>
            </a:r>
            <a:endParaRPr b="0" lang="en-US" sz="1700" strike="noStrike" u="none">
              <a:solidFill>
                <a:srgbClr val="090d3a"/>
              </a:solidFill>
              <a:effectLst/>
              <a:uFillTx/>
              <a:latin typeface="Tahoma"/>
            </a:endParaRPr>
          </a:p>
          <a:p>
            <a:pPr lvl="2" marL="1143000" indent="-228600">
              <a:lnSpc>
                <a:spcPct val="90000"/>
              </a:lnSpc>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(you may also create a new vendor type)</a:t>
            </a:r>
            <a:endParaRPr b="0" lang="en-US" sz="15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Define the list of tasks required to qualify each vendor </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For example </a:t>
            </a:r>
            <a:endParaRPr b="0" lang="en-US" sz="1700" strike="noStrike" u="none">
              <a:solidFill>
                <a:srgbClr val="090d3a"/>
              </a:solidFill>
              <a:effectLst/>
              <a:uFillTx/>
              <a:latin typeface="Tahoma"/>
            </a:endParaRPr>
          </a:p>
          <a:p>
            <a:pPr lvl="2" marL="1143000" indent="-228600">
              <a:lnSpc>
                <a:spcPct val="90000"/>
              </a:lnSpc>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Must maintain a valid ISO 9001 registration </a:t>
            </a:r>
            <a:endParaRPr b="0" lang="en-US" sz="1500" strike="noStrike" u="none">
              <a:solidFill>
                <a:srgbClr val="090d3a"/>
              </a:solidFill>
              <a:effectLst/>
              <a:uFillTx/>
              <a:latin typeface="Tahoma"/>
            </a:endParaRPr>
          </a:p>
          <a:p>
            <a:pPr lvl="2" marL="1143000" indent="-228600">
              <a:lnSpc>
                <a:spcPct val="90000"/>
              </a:lnSpc>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Must maintain on time delivery of &gt;90% each quarter </a:t>
            </a:r>
            <a:endParaRPr b="0" lang="en-US" sz="1500" strike="noStrike" u="none">
              <a:solidFill>
                <a:srgbClr val="090d3a"/>
              </a:solidFill>
              <a:effectLst/>
              <a:uFillTx/>
              <a:latin typeface="Tahoma"/>
            </a:endParaRPr>
          </a:p>
          <a:p>
            <a:pPr lvl="2" marL="1143000" indent="-228600">
              <a:lnSpc>
                <a:spcPct val="90000"/>
              </a:lnSpc>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Must maintain fewer than 1% nonconformance rate</a:t>
            </a:r>
            <a:endParaRPr b="0" lang="en-US" sz="1500" strike="noStrike" u="none">
              <a:solidFill>
                <a:srgbClr val="090d3a"/>
              </a:solidFill>
              <a:effectLst/>
              <a:uFillTx/>
              <a:latin typeface="Tahoma"/>
            </a:endParaRPr>
          </a:p>
          <a:p>
            <a:pPr lvl="2" marL="1143000" indent="-228600">
              <a:lnSpc>
                <a:spcPct val="90000"/>
              </a:lnSpc>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Must complete the vendor survey </a:t>
            </a:r>
            <a:endParaRPr b="0" lang="en-US" sz="1500" strike="noStrike" u="none">
              <a:solidFill>
                <a:srgbClr val="090d3a"/>
              </a:solidFill>
              <a:effectLst/>
              <a:uFillTx/>
              <a:latin typeface="Tahoma"/>
            </a:endParaRPr>
          </a:p>
        </p:txBody>
      </p:sp>
    </p:spTree>
  </p:cSld>
  <p:transition>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Overview:  Database Set-up</a:t>
            </a:r>
            <a:endParaRPr b="1" lang="en-US" sz="2400" strike="noStrike" u="none">
              <a:solidFill>
                <a:srgbClr val="090d3a"/>
              </a:solidFill>
              <a:effectLst/>
              <a:uFillTx/>
              <a:latin typeface="Tahoma"/>
            </a:endParaRPr>
          </a:p>
        </p:txBody>
      </p:sp>
      <p:sp>
        <p:nvSpPr>
          <p:cNvPr id="51" name="PlaceHolder 2"/>
          <p:cNvSpPr>
            <a:spLocks noGrp="1"/>
          </p:cNvSpPr>
          <p:nvPr>
            <p:ph/>
          </p:nvPr>
        </p:nvSpPr>
        <p:spPr>
          <a:xfrm>
            <a:off x="228600" y="914400"/>
            <a:ext cx="8610480" cy="4873680"/>
          </a:xfrm>
          <a:prstGeom prst="rect">
            <a:avLst/>
          </a:prstGeom>
          <a:noFill/>
          <a:ln w="0">
            <a:noFill/>
          </a:ln>
        </p:spPr>
        <p:txBody>
          <a:bodyPr lIns="90360" rIns="90360" tIns="44280" bIns="44280" anchor="t">
            <a:normAutofit/>
          </a:bodyPr>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Enter Company information </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Preferred freight carriers </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vendor types </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Vendor status </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Vendor qualification plans </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Create qualification tasks </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Build a qualification plan from the list of tasks </a:t>
            </a:r>
            <a:endParaRPr b="0" lang="en-US" sz="17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Enter Employees</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Define Employee specific training requirements</a:t>
            </a:r>
            <a:endParaRPr b="0" lang="en-US" sz="17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 Enter vendor details </a:t>
            </a:r>
            <a:endParaRPr b="0" lang="en-US" sz="1900" strike="noStrike" u="none">
              <a:solidFill>
                <a:srgbClr val="090d3a"/>
              </a:solidFill>
              <a:effectLst/>
              <a:uFillTx/>
              <a:latin typeface="Tahoma"/>
            </a:endParaRPr>
          </a:p>
        </p:txBody>
      </p:sp>
      <p:pic>
        <p:nvPicPr>
          <p:cNvPr id="52" name="Picture 5" descr="Related image"/>
          <p:cNvPicPr/>
          <p:nvPr/>
        </p:nvPicPr>
        <p:blipFill>
          <a:blip r:embed="rId1"/>
          <a:stretch/>
        </p:blipFill>
        <p:spPr>
          <a:xfrm>
            <a:off x="6324480" y="3505320"/>
            <a:ext cx="2057400" cy="2057400"/>
          </a:xfrm>
          <a:prstGeom prst="rect">
            <a:avLst/>
          </a:prstGeom>
          <a:noFill/>
          <a:ln w="0">
            <a:noFill/>
          </a:ln>
        </p:spPr>
      </p:pic>
    </p:spTree>
  </p:cSld>
  <p:transition>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General Set-up Parameters</a:t>
            </a:r>
            <a:endParaRPr b="1" lang="en-US" sz="2400" strike="noStrike" u="none">
              <a:solidFill>
                <a:srgbClr val="090d3a"/>
              </a:solidFill>
              <a:effectLst/>
              <a:uFillTx/>
              <a:latin typeface="Tahoma"/>
            </a:endParaRPr>
          </a:p>
        </p:txBody>
      </p:sp>
      <p:sp>
        <p:nvSpPr>
          <p:cNvPr id="54"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indent="0">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pic>
        <p:nvPicPr>
          <p:cNvPr id="55" name="Picture 6" descr=""/>
          <p:cNvPicPr/>
          <p:nvPr/>
        </p:nvPicPr>
        <p:blipFill>
          <a:blip r:embed="rId1"/>
          <a:stretch/>
        </p:blipFill>
        <p:spPr>
          <a:xfrm>
            <a:off x="1609560" y="909720"/>
            <a:ext cx="5848560" cy="4781520"/>
          </a:xfrm>
          <a:prstGeom prst="rect">
            <a:avLst/>
          </a:prstGeom>
          <a:noFill/>
          <a:ln w="0">
            <a:noFill/>
          </a:ln>
        </p:spPr>
      </p:pic>
      <p:pic>
        <p:nvPicPr>
          <p:cNvPr id="56" name="Picture 2" descr=""/>
          <p:cNvPicPr/>
          <p:nvPr/>
        </p:nvPicPr>
        <p:blipFill>
          <a:blip r:embed="rId2"/>
          <a:stretch/>
        </p:blipFill>
        <p:spPr>
          <a:xfrm>
            <a:off x="1295280" y="914400"/>
            <a:ext cx="6694560" cy="4648320"/>
          </a:xfrm>
          <a:prstGeom prst="rect">
            <a:avLst/>
          </a:prstGeom>
          <a:noFill/>
          <a:ln w="0">
            <a:noFill/>
          </a:ln>
        </p:spPr>
      </p:pic>
      <p:sp>
        <p:nvSpPr>
          <p:cNvPr id="57" name="AutoShape 7"/>
          <p:cNvSpPr/>
          <p:nvPr/>
        </p:nvSpPr>
        <p:spPr>
          <a:xfrm>
            <a:off x="6238800" y="2666880"/>
            <a:ext cx="2438640" cy="914400"/>
          </a:xfrm>
          <a:prstGeom prst="wedgeRoundRectCallout">
            <a:avLst>
              <a:gd name="adj1" fmla="val -72606"/>
              <a:gd name="adj2" fmla="val -176074"/>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Set-up parameters are organized into multiple tabs</a:t>
            </a:r>
            <a:endParaRPr b="0" lang="en-US" sz="1600" strike="noStrike" u="none">
              <a:solidFill>
                <a:srgbClr val="000000"/>
              </a:solidFill>
              <a:effectLst/>
              <a:uFillTx/>
              <a:latin typeface="Book Antiqua"/>
            </a:endParaRPr>
          </a:p>
        </p:txBody>
      </p:sp>
    </p:spTree>
  </p:cSld>
  <p:transition>
    <p:fade/>
  </p:transition>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nodeType="clickEffect" fill="hold">
                      <p:stCondLst>
                        <p:cond delay="indefinite"/>
                      </p:stCondLst>
                      <p:childTnLst>
                        <p:par>
                          <p:cTn id="10" nodeType="withEffect"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Picture 1" descr=""/>
          <p:cNvPicPr/>
          <p:nvPr/>
        </p:nvPicPr>
        <p:blipFill>
          <a:blip r:embed="rId1"/>
          <a:stretch/>
        </p:blipFill>
        <p:spPr>
          <a:xfrm>
            <a:off x="1619280" y="1380960"/>
            <a:ext cx="5905440" cy="4096080"/>
          </a:xfrm>
          <a:prstGeom prst="rect">
            <a:avLst/>
          </a:prstGeom>
          <a:noFill/>
          <a:ln w="0">
            <a:noFill/>
          </a:ln>
        </p:spPr>
      </p:pic>
      <p:sp>
        <p:nvSpPr>
          <p:cNvPr id="59"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Set-up Parameters – Shipping Carriers</a:t>
            </a:r>
            <a:endParaRPr b="1" lang="en-US" sz="2400" strike="noStrike" u="none">
              <a:solidFill>
                <a:srgbClr val="090d3a"/>
              </a:solidFill>
              <a:effectLst/>
              <a:uFillTx/>
              <a:latin typeface="Tahoma"/>
            </a:endParaRPr>
          </a:p>
        </p:txBody>
      </p:sp>
      <p:sp>
        <p:nvSpPr>
          <p:cNvPr id="60"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indent="0">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sp>
        <p:nvSpPr>
          <p:cNvPr id="61" name="AutoShape 6"/>
          <p:cNvSpPr/>
          <p:nvPr/>
        </p:nvSpPr>
        <p:spPr>
          <a:xfrm>
            <a:off x="4649760" y="3200400"/>
            <a:ext cx="2133720" cy="685800"/>
          </a:xfrm>
          <a:prstGeom prst="wedgeRoundRectCallout">
            <a:avLst>
              <a:gd name="adj1" fmla="val -118527"/>
              <a:gd name="adj2" fmla="val -99768"/>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List all preferred carriers </a:t>
            </a:r>
            <a:endParaRPr b="0" lang="en-US" sz="1600" strike="noStrike" u="none">
              <a:solidFill>
                <a:srgbClr val="000000"/>
              </a:solidFill>
              <a:effectLst/>
              <a:uFillTx/>
              <a:latin typeface="Book Antiqua"/>
            </a:endParaRPr>
          </a:p>
        </p:txBody>
      </p:sp>
    </p:spTree>
  </p:cSld>
  <p:transition>
    <p:fade/>
  </p:transition>
  <p:timing>
    <p:tnLst>
      <p:par>
        <p:cTn id="15" dur="indefinite" restart="never" nodeType="tmRoot">
          <p:childTnLst>
            <p:seq>
              <p:cTn id="16" dur="indefinite" nodeType="mainSeq">
                <p:childTnLst>
                  <p:par>
                    <p:cTn id="17" nodeType="clickEffect" fill="hold">
                      <p:stCondLst>
                        <p:cond delay="0"/>
                      </p:stCondLst>
                      <p:childTnLst>
                        <p:par>
                          <p:cTn id="18" nodeType="withEffect" fill="hold">
                            <p:stCondLst>
                              <p:cond delay="0"/>
                            </p:stCondLst>
                            <p:childTnLst>
                              <p:par>
                                <p:cTn id="19" nodeType="withEffect" fill="hold" presetClass="entr" presetID="5" presetSubtype="10">
                                  <p:stCondLst>
                                    <p:cond delay="0"/>
                                  </p:stCondLst>
                                  <p:childTnLst>
                                    <p:set>
                                      <p:cBhvr>
                                        <p:cTn id="20" dur="1" fill="hold">
                                          <p:stCondLst>
                                            <p:cond delay="0"/>
                                          </p:stCondLst>
                                        </p:cTn>
                                        <p:tgtEl>
                                          <p:spTgt spid="61"/>
                                        </p:tgtEl>
                                        <p:attrNameLst>
                                          <p:attrName>style.visibility</p:attrName>
                                        </p:attrNameLst>
                                      </p:cBhvr>
                                      <p:to>
                                        <p:strVal val="visible"/>
                                      </p:to>
                                    </p:set>
                                    <p:animEffect filter="checkerboard(across)" transition="in">
                                      <p:cBhvr additive="repl">
                                        <p:cTn id="21" dur="5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Picture 2" descr=""/>
          <p:cNvPicPr/>
          <p:nvPr/>
        </p:nvPicPr>
        <p:blipFill>
          <a:blip r:embed="rId1"/>
          <a:stretch/>
        </p:blipFill>
        <p:spPr>
          <a:xfrm>
            <a:off x="1585800" y="1366920"/>
            <a:ext cx="5972400" cy="4124160"/>
          </a:xfrm>
          <a:prstGeom prst="rect">
            <a:avLst/>
          </a:prstGeom>
          <a:noFill/>
          <a:ln w="0">
            <a:noFill/>
          </a:ln>
        </p:spPr>
      </p:pic>
      <p:sp>
        <p:nvSpPr>
          <p:cNvPr id="63"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Set-up Parameters – Employees</a:t>
            </a:r>
            <a:endParaRPr b="1" lang="en-US" sz="2400" strike="noStrike" u="none">
              <a:solidFill>
                <a:srgbClr val="090d3a"/>
              </a:solidFill>
              <a:effectLst/>
              <a:uFillTx/>
              <a:latin typeface="Tahoma"/>
            </a:endParaRPr>
          </a:p>
        </p:txBody>
      </p:sp>
      <p:sp>
        <p:nvSpPr>
          <p:cNvPr id="64" name="AutoShape 8"/>
          <p:cNvSpPr/>
          <p:nvPr/>
        </p:nvSpPr>
        <p:spPr>
          <a:xfrm>
            <a:off x="76320" y="1103400"/>
            <a:ext cx="1981080" cy="685800"/>
          </a:xfrm>
          <a:prstGeom prst="wedgeRoundRectCallout">
            <a:avLst>
              <a:gd name="adj1" fmla="val 57050"/>
              <a:gd name="adj2" fmla="val 126273"/>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Add Employee Information</a:t>
            </a:r>
            <a:endParaRPr b="0" lang="en-US" sz="1600" strike="noStrike" u="none">
              <a:solidFill>
                <a:srgbClr val="000000"/>
              </a:solidFill>
              <a:effectLst/>
              <a:uFillTx/>
              <a:latin typeface="Book Antiqua"/>
            </a:endParaRPr>
          </a:p>
        </p:txBody>
      </p:sp>
      <p:grpSp>
        <p:nvGrpSpPr>
          <p:cNvPr id="65" name="Group 4"/>
          <p:cNvGrpSpPr/>
          <p:nvPr/>
        </p:nvGrpSpPr>
        <p:grpSpPr>
          <a:xfrm>
            <a:off x="1981080" y="2895480"/>
            <a:ext cx="5424480" cy="2129040"/>
            <a:chOff x="1981080" y="2895480"/>
            <a:chExt cx="5424480" cy="2129040"/>
          </a:xfrm>
        </p:grpSpPr>
        <p:sp>
          <p:nvSpPr>
            <p:cNvPr id="66" name="AutoShape 8"/>
            <p:cNvSpPr/>
            <p:nvPr/>
          </p:nvSpPr>
          <p:spPr>
            <a:xfrm>
              <a:off x="5486400" y="4110120"/>
              <a:ext cx="1919160" cy="914400"/>
            </a:xfrm>
            <a:prstGeom prst="wedgeRoundRectCallout">
              <a:avLst>
                <a:gd name="adj1" fmla="val -88134"/>
                <a:gd name="adj2" fmla="val -89912"/>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Add Password and assign privileges</a:t>
              </a:r>
              <a:endParaRPr b="0" lang="en-US" sz="1600" strike="noStrike" u="none">
                <a:solidFill>
                  <a:srgbClr val="000000"/>
                </a:solidFill>
                <a:effectLst/>
                <a:uFillTx/>
                <a:latin typeface="Book Antiqua"/>
              </a:endParaRPr>
            </a:p>
          </p:txBody>
        </p:sp>
        <p:sp>
          <p:nvSpPr>
            <p:cNvPr id="67" name="Rounded Rectangle 3"/>
            <p:cNvSpPr/>
            <p:nvPr/>
          </p:nvSpPr>
          <p:spPr>
            <a:xfrm>
              <a:off x="1981080" y="2895480"/>
              <a:ext cx="3048120" cy="1828800"/>
            </a:xfrm>
            <a:prstGeom prst="roundRect">
              <a:avLst>
                <a:gd name="adj" fmla="val 16667"/>
              </a:avLst>
            </a:prstGeom>
            <a:noFill/>
            <a:ln w="25560">
              <a:solidFill>
                <a:srgbClr val="ff0000"/>
              </a:solidFill>
              <a:miter/>
            </a:ln>
          </p:spPr>
          <p:style>
            <a:lnRef idx="0"/>
            <a:fillRef idx="0"/>
            <a:effectRef idx="0"/>
            <a:fontRef idx="minor"/>
          </p:style>
          <p:txBody>
            <a:bodyPr wrap="none" lIns="90360" rIns="90360" tIns="44280" bIns="44280" anchor="ctr">
              <a:noAutofit/>
            </a:bodyPr>
            <a:p>
              <a:pPr marL="228600" indent="-228600" algn="ctr">
                <a:lnSpc>
                  <a:spcPct val="100000"/>
                </a:lnSpc>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100" strike="noStrike" u="none">
                <a:solidFill>
                  <a:srgbClr val="000000"/>
                </a:solidFill>
                <a:effectLst/>
                <a:uFillTx/>
                <a:latin typeface="Book Antiqua"/>
              </a:endParaRPr>
            </a:p>
          </p:txBody>
        </p:sp>
      </p:grpSp>
    </p:spTree>
  </p:cSld>
  <p:transition>
    <p:fade/>
  </p:transition>
  <p:timing>
    <p:tnLst>
      <p:par>
        <p:cTn id="22" dur="indefinite" restart="never" nodeType="tmRoot">
          <p:childTnLst>
            <p:seq>
              <p:cTn id="23" dur="indefinite" nodeType="mainSeq">
                <p:childTnLst>
                  <p:par>
                    <p:cTn id="24" nodeType="clickEffect" fill="hold">
                      <p:stCondLst>
                        <p:cond delay="indefinite"/>
                      </p:stCondLst>
                      <p:childTnLst>
                        <p:par>
                          <p:cTn id="25" nodeType="withEffect" fill="hold">
                            <p:stCondLst>
                              <p:cond delay="0"/>
                            </p:stCondLst>
                            <p:childTnLst>
                              <p:par>
                                <p:cTn id="26" nodeType="clickEffect" fill="hold" presetClass="entr" presetID="5" presetSubtype="10">
                                  <p:stCondLst>
                                    <p:cond delay="0"/>
                                  </p:stCondLst>
                                  <p:childTnLst>
                                    <p:set>
                                      <p:cBhvr>
                                        <p:cTn id="27" dur="1" fill="hold">
                                          <p:stCondLst>
                                            <p:cond delay="0"/>
                                          </p:stCondLst>
                                        </p:cTn>
                                        <p:tgtEl>
                                          <p:spTgt spid="64"/>
                                        </p:tgtEl>
                                        <p:attrNameLst>
                                          <p:attrName>style.visibility</p:attrName>
                                        </p:attrNameLst>
                                      </p:cBhvr>
                                      <p:to>
                                        <p:strVal val="visible"/>
                                      </p:to>
                                    </p:set>
                                    <p:animEffect filter="checkerboard(across)" transition="in">
                                      <p:cBhvr additive="repl">
                                        <p:cTn id="28" dur="500"/>
                                        <p:tgtEl>
                                          <p:spTgt spid="64"/>
                                        </p:tgtEl>
                                      </p:cBhvr>
                                    </p:animEffect>
                                  </p:childTnLst>
                                </p:cTn>
                              </p:par>
                            </p:childTnLst>
                          </p:cTn>
                        </p:par>
                      </p:childTnLst>
                    </p:cTn>
                  </p:par>
                  <p:par>
                    <p:cTn id="29" nodeType="clickEffect" fill="hold">
                      <p:stCondLst>
                        <p:cond delay="indefinite"/>
                      </p:stCondLst>
                      <p:childTnLst>
                        <p:par>
                          <p:cTn id="30" nodeType="withEffect" fill="hold">
                            <p:stCondLst>
                              <p:cond delay="0"/>
                            </p:stCondLst>
                            <p:childTnLst>
                              <p:par>
                                <p:cTn id="31" nodeType="clickEffect" fill="hold" presetClass="entr" presetID="2" presetSubtype="4">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ppt_x"/>
                                          </p:val>
                                        </p:tav>
                                        <p:tav tm="100000">
                                          <p:val>
                                            <p:strVal val="#ppt_x"/>
                                          </p:val>
                                        </p:tav>
                                      </p:tavLst>
                                    </p:anim>
                                    <p:anim calcmode="lin" valueType="num">
                                      <p:cBhvr additive="base">
                                        <p:cTn id="3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Picture 1" descr=""/>
          <p:cNvPicPr/>
          <p:nvPr/>
        </p:nvPicPr>
        <p:blipFill>
          <a:blip r:embed="rId1"/>
          <a:stretch/>
        </p:blipFill>
        <p:spPr>
          <a:xfrm>
            <a:off x="1581120" y="1362240"/>
            <a:ext cx="5981760" cy="4133520"/>
          </a:xfrm>
          <a:prstGeom prst="rect">
            <a:avLst/>
          </a:prstGeom>
          <a:noFill/>
          <a:ln w="0">
            <a:noFill/>
          </a:ln>
        </p:spPr>
      </p:pic>
      <p:sp>
        <p:nvSpPr>
          <p:cNvPr id="69" name="PlaceHolder 1"/>
          <p:cNvSpPr>
            <a:spLocks noGrp="1"/>
          </p:cNvSpPr>
          <p:nvPr>
            <p:ph type="title"/>
          </p:nvPr>
        </p:nvSpPr>
        <p:spPr>
          <a:xfrm>
            <a:off x="228600" y="22824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Set-up Parameters – Vendor Types</a:t>
            </a:r>
            <a:endParaRPr b="1" lang="en-US" sz="2400" strike="noStrike" u="none">
              <a:solidFill>
                <a:srgbClr val="090d3a"/>
              </a:solidFill>
              <a:effectLst/>
              <a:uFillTx/>
              <a:latin typeface="Tahoma"/>
            </a:endParaRPr>
          </a:p>
        </p:txBody>
      </p:sp>
      <p:sp>
        <p:nvSpPr>
          <p:cNvPr id="70" name="AutoShape 8"/>
          <p:cNvSpPr/>
          <p:nvPr/>
        </p:nvSpPr>
        <p:spPr>
          <a:xfrm>
            <a:off x="231840" y="835200"/>
            <a:ext cx="2192400" cy="914400"/>
          </a:xfrm>
          <a:prstGeom prst="wedgeRoundRectCallout">
            <a:avLst>
              <a:gd name="adj1" fmla="val 44212"/>
              <a:gd name="adj2" fmla="val 87759"/>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Add Vendor Types (Risk based classification)</a:t>
            </a:r>
            <a:endParaRPr b="0" lang="en-US" sz="1600" strike="noStrike" u="none">
              <a:solidFill>
                <a:srgbClr val="000000"/>
              </a:solidFill>
              <a:effectLst/>
              <a:uFillTx/>
              <a:latin typeface="Book Antiqua"/>
            </a:endParaRPr>
          </a:p>
        </p:txBody>
      </p:sp>
      <p:sp>
        <p:nvSpPr>
          <p:cNvPr id="71" name="AutoShape 10"/>
          <p:cNvSpPr/>
          <p:nvPr/>
        </p:nvSpPr>
        <p:spPr>
          <a:xfrm>
            <a:off x="6705720" y="3581280"/>
            <a:ext cx="1981080" cy="914400"/>
          </a:xfrm>
          <a:prstGeom prst="wedgeRoundRectCallout">
            <a:avLst>
              <a:gd name="adj1" fmla="val -112287"/>
              <a:gd name="adj2" fmla="val -147699"/>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Special vendor Types cannot be changed </a:t>
            </a:r>
            <a:endParaRPr b="0" lang="en-US" sz="1600" strike="noStrike" u="none">
              <a:solidFill>
                <a:srgbClr val="000000"/>
              </a:solidFill>
              <a:effectLst/>
              <a:uFillTx/>
              <a:latin typeface="Book Antiqua"/>
            </a:endParaRPr>
          </a:p>
        </p:txBody>
      </p:sp>
    </p:spTree>
  </p:cSld>
  <p:transition>
    <p:fade/>
  </p:transition>
  <p:timing>
    <p:tnLst>
      <p:par>
        <p:cTn id="35" dur="indefinite" restart="never" nodeType="tmRoot">
          <p:childTnLst>
            <p:seq>
              <p:cTn id="36" dur="indefinite" nodeType="mainSeq">
                <p:childTnLst>
                  <p:par>
                    <p:cTn id="37" nodeType="clickEffect" fill="hold">
                      <p:stCondLst>
                        <p:cond delay="indefinite"/>
                      </p:stCondLst>
                      <p:childTnLst>
                        <p:par>
                          <p:cTn id="38" nodeType="withEffect" fill="hold">
                            <p:stCondLst>
                              <p:cond delay="0"/>
                            </p:stCondLst>
                            <p:childTnLst>
                              <p:par>
                                <p:cTn id="39" nodeType="clickEffect" fill="hold" presetClass="entr" presetID="5" presetSubtype="10">
                                  <p:stCondLst>
                                    <p:cond delay="0"/>
                                  </p:stCondLst>
                                  <p:childTnLst>
                                    <p:set>
                                      <p:cBhvr>
                                        <p:cTn id="40" dur="1" fill="hold">
                                          <p:stCondLst>
                                            <p:cond delay="0"/>
                                          </p:stCondLst>
                                        </p:cTn>
                                        <p:tgtEl>
                                          <p:spTgt spid="70"/>
                                        </p:tgtEl>
                                        <p:attrNameLst>
                                          <p:attrName>style.visibility</p:attrName>
                                        </p:attrNameLst>
                                      </p:cBhvr>
                                      <p:to>
                                        <p:strVal val="visible"/>
                                      </p:to>
                                    </p:set>
                                    <p:animEffect filter="checkerboard(across)" transition="in">
                                      <p:cBhvr additive="repl">
                                        <p:cTn id="41" dur="500"/>
                                        <p:tgtEl>
                                          <p:spTgt spid="70"/>
                                        </p:tgtEl>
                                      </p:cBhvr>
                                    </p:animEffect>
                                  </p:childTnLst>
                                </p:cTn>
                              </p:par>
                            </p:childTnLst>
                          </p:cTn>
                        </p:par>
                      </p:childTnLst>
                    </p:cTn>
                  </p:par>
                  <p:par>
                    <p:cTn id="42" nodeType="clickEffect" fill="hold">
                      <p:stCondLst>
                        <p:cond delay="indefinite"/>
                      </p:stCondLst>
                      <p:childTnLst>
                        <p:par>
                          <p:cTn id="43" nodeType="withEffect" fill="hold">
                            <p:stCondLst>
                              <p:cond delay="0"/>
                            </p:stCondLst>
                            <p:childTnLst>
                              <p:par>
                                <p:cTn id="44" nodeType="clickEffect" fill="hold" presetClass="entr" presetID="5" presetSubtype="10">
                                  <p:stCondLst>
                                    <p:cond delay="0"/>
                                  </p:stCondLst>
                                  <p:childTnLst>
                                    <p:set>
                                      <p:cBhvr>
                                        <p:cTn id="45" dur="1" fill="hold">
                                          <p:stCondLst>
                                            <p:cond delay="0"/>
                                          </p:stCondLst>
                                        </p:cTn>
                                        <p:tgtEl>
                                          <p:spTgt spid="71"/>
                                        </p:tgtEl>
                                        <p:attrNameLst>
                                          <p:attrName>style.visibility</p:attrName>
                                        </p:attrNameLst>
                                      </p:cBhvr>
                                      <p:to>
                                        <p:strVal val="visible"/>
                                      </p:to>
                                    </p:set>
                                    <p:animEffect filter="checkerboard(across)" transition="in">
                                      <p:cBhvr additive="repl">
                                        <p:cTn id="46" dur="5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Picture 2" descr=""/>
          <p:cNvPicPr/>
          <p:nvPr/>
        </p:nvPicPr>
        <p:blipFill>
          <a:blip r:embed="rId1"/>
          <a:stretch/>
        </p:blipFill>
        <p:spPr>
          <a:xfrm>
            <a:off x="1604880" y="1371600"/>
            <a:ext cx="5934240" cy="4114800"/>
          </a:xfrm>
          <a:prstGeom prst="rect">
            <a:avLst/>
          </a:prstGeom>
          <a:noFill/>
          <a:ln w="0">
            <a:noFill/>
          </a:ln>
        </p:spPr>
      </p:pic>
      <p:sp>
        <p:nvSpPr>
          <p:cNvPr id="73" name="PlaceHolder 1"/>
          <p:cNvSpPr>
            <a:spLocks noGrp="1"/>
          </p:cNvSpPr>
          <p:nvPr>
            <p:ph type="title"/>
          </p:nvPr>
        </p:nvSpPr>
        <p:spPr>
          <a:xfrm>
            <a:off x="228600" y="22824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Set-up Parameters – Vendor Status</a:t>
            </a:r>
            <a:endParaRPr b="1" lang="en-US" sz="2400" strike="noStrike" u="none">
              <a:solidFill>
                <a:srgbClr val="090d3a"/>
              </a:solidFill>
              <a:effectLst/>
              <a:uFillTx/>
              <a:latin typeface="Tahoma"/>
            </a:endParaRPr>
          </a:p>
        </p:txBody>
      </p:sp>
      <p:sp>
        <p:nvSpPr>
          <p:cNvPr id="74" name="AutoShape 8"/>
          <p:cNvSpPr/>
          <p:nvPr/>
        </p:nvSpPr>
        <p:spPr>
          <a:xfrm>
            <a:off x="217440" y="3352680"/>
            <a:ext cx="2438280" cy="990720"/>
          </a:xfrm>
          <a:prstGeom prst="wedgeRoundRectCallout">
            <a:avLst>
              <a:gd name="adj1" fmla="val 29773"/>
              <a:gd name="adj2" fmla="val -91157"/>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Add Vendor Status (based on Qualification criteria) </a:t>
            </a:r>
            <a:endParaRPr b="0" lang="en-US" sz="1600" strike="noStrike" u="none">
              <a:solidFill>
                <a:srgbClr val="000000"/>
              </a:solidFill>
              <a:effectLst/>
              <a:uFillTx/>
              <a:latin typeface="Book Antiqua"/>
            </a:endParaRPr>
          </a:p>
        </p:txBody>
      </p:sp>
      <p:sp>
        <p:nvSpPr>
          <p:cNvPr id="75" name="AutoShape 10"/>
          <p:cNvSpPr/>
          <p:nvPr/>
        </p:nvSpPr>
        <p:spPr>
          <a:xfrm>
            <a:off x="6400800" y="3581280"/>
            <a:ext cx="2286000" cy="914400"/>
          </a:xfrm>
          <a:prstGeom prst="wedgeRoundRectCallout">
            <a:avLst>
              <a:gd name="adj1" fmla="val -80444"/>
              <a:gd name="adj2" fmla="val -116629"/>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Note: Special vendor Status’s cannot be changed </a:t>
            </a:r>
            <a:endParaRPr b="0" lang="en-US" sz="1600" strike="noStrike" u="none">
              <a:solidFill>
                <a:srgbClr val="000000"/>
              </a:solidFill>
              <a:effectLst/>
              <a:uFillTx/>
              <a:latin typeface="Book Antiqua"/>
            </a:endParaRPr>
          </a:p>
        </p:txBody>
      </p:sp>
    </p:spTree>
  </p:cSld>
  <p:transition>
    <p:fade/>
  </p:transition>
  <p:timing>
    <p:tnLst>
      <p:par>
        <p:cTn id="47" dur="indefinite" restart="never" nodeType="tmRoot">
          <p:childTnLst>
            <p:seq>
              <p:cTn id="48" dur="indefinite" nodeType="mainSeq">
                <p:childTnLst>
                  <p:par>
                    <p:cTn id="49" nodeType="clickEffect" fill="hold">
                      <p:stCondLst>
                        <p:cond delay="indefinite"/>
                      </p:stCondLst>
                      <p:childTnLst>
                        <p:par>
                          <p:cTn id="50" nodeType="withEffect" fill="hold">
                            <p:stCondLst>
                              <p:cond delay="0"/>
                            </p:stCondLst>
                            <p:childTnLst>
                              <p:par>
                                <p:cTn id="51" nodeType="clickEffect" fill="hold" presetClass="entr" presetID="5" presetSubtype="10">
                                  <p:stCondLst>
                                    <p:cond delay="0"/>
                                  </p:stCondLst>
                                  <p:childTnLst>
                                    <p:set>
                                      <p:cBhvr>
                                        <p:cTn id="52" dur="1" fill="hold">
                                          <p:stCondLst>
                                            <p:cond delay="0"/>
                                          </p:stCondLst>
                                        </p:cTn>
                                        <p:tgtEl>
                                          <p:spTgt spid="74"/>
                                        </p:tgtEl>
                                        <p:attrNameLst>
                                          <p:attrName>style.visibility</p:attrName>
                                        </p:attrNameLst>
                                      </p:cBhvr>
                                      <p:to>
                                        <p:strVal val="visible"/>
                                      </p:to>
                                    </p:set>
                                    <p:animEffect filter="checkerboard(across)" transition="in">
                                      <p:cBhvr additive="repl">
                                        <p:cTn id="53" dur="500"/>
                                        <p:tgtEl>
                                          <p:spTgt spid="74"/>
                                        </p:tgtEl>
                                      </p:cBhvr>
                                    </p:animEffect>
                                  </p:childTnLst>
                                </p:cTn>
                              </p:par>
                            </p:childTnLst>
                          </p:cTn>
                        </p:par>
                      </p:childTnLst>
                    </p:cTn>
                  </p:par>
                  <p:par>
                    <p:cTn id="54" nodeType="clickEffect" fill="hold">
                      <p:stCondLst>
                        <p:cond delay="indefinite"/>
                      </p:stCondLst>
                      <p:childTnLst>
                        <p:par>
                          <p:cTn id="55" nodeType="withEffect" fill="hold">
                            <p:stCondLst>
                              <p:cond delay="0"/>
                            </p:stCondLst>
                            <p:childTnLst>
                              <p:par>
                                <p:cTn id="56" nodeType="clickEffect" fill="hold" presetClass="entr" presetID="5" presetSubtype="10">
                                  <p:stCondLst>
                                    <p:cond delay="0"/>
                                  </p:stCondLst>
                                  <p:childTnLst>
                                    <p:set>
                                      <p:cBhvr>
                                        <p:cTn id="57" dur="1" fill="hold">
                                          <p:stCondLst>
                                            <p:cond delay="0"/>
                                          </p:stCondLst>
                                        </p:cTn>
                                        <p:tgtEl>
                                          <p:spTgt spid="75"/>
                                        </p:tgtEl>
                                        <p:attrNameLst>
                                          <p:attrName>style.visibility</p:attrName>
                                        </p:attrNameLst>
                                      </p:cBhvr>
                                      <p:to>
                                        <p:strVal val="visible"/>
                                      </p:to>
                                    </p:set>
                                    <p:animEffect filter="checkerboard(across)" transition="in">
                                      <p:cBhvr additive="repl">
                                        <p:cTn id="58" dur="5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a:t>
            </a:r>
            <a:r>
              <a:rPr b="0" i="1" lang="en-US" sz="1900" strike="noStrike" u="none">
                <a:solidFill>
                  <a:srgbClr val="090d3a"/>
                </a:solidFill>
                <a:effectLst/>
                <a:uFillTx/>
                <a:latin typeface="Tahoma"/>
              </a:rPr>
              <a:t>Qualification Plan</a:t>
            </a:r>
            <a:r>
              <a:rPr b="0" lang="en-US" sz="1900" strike="noStrike" u="none">
                <a:solidFill>
                  <a:srgbClr val="090d3a"/>
                </a:solidFill>
                <a:effectLst/>
                <a:uFillTx/>
                <a:latin typeface="Tahoma"/>
              </a:rPr>
              <a:t> is a list of tasks that will be scheduled, scored, and marked as Pass / Fail </a:t>
            </a:r>
            <a:endParaRPr b="0" lang="en-US" sz="1900" strike="noStrike" u="none">
              <a:solidFill>
                <a:srgbClr val="090d3a"/>
              </a:solidFill>
              <a:effectLst/>
              <a:uFillTx/>
              <a:latin typeface="Tahoma"/>
            </a:endParaRPr>
          </a:p>
        </p:txBody>
      </p:sp>
      <p:pic>
        <p:nvPicPr>
          <p:cNvPr id="77" name="Picture 1" descr=""/>
          <p:cNvPicPr/>
          <p:nvPr/>
        </p:nvPicPr>
        <p:blipFill>
          <a:blip r:embed="rId1"/>
          <a:stretch/>
        </p:blipFill>
        <p:spPr>
          <a:xfrm>
            <a:off x="1647720" y="1619280"/>
            <a:ext cx="5848560" cy="4781520"/>
          </a:xfrm>
          <a:prstGeom prst="rect">
            <a:avLst/>
          </a:prstGeom>
          <a:noFill/>
          <a:ln w="0">
            <a:noFill/>
          </a:ln>
        </p:spPr>
      </p:pic>
      <p:sp>
        <p:nvSpPr>
          <p:cNvPr id="78" name="PlaceHolder 2"/>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Qualification Plans</a:t>
            </a:r>
            <a:endParaRPr b="1" lang="en-US" sz="2400" strike="noStrike" u="none">
              <a:solidFill>
                <a:srgbClr val="090d3a"/>
              </a:solidFill>
              <a:effectLst/>
              <a:uFillTx/>
              <a:latin typeface="Tahoma"/>
            </a:endParaRPr>
          </a:p>
        </p:txBody>
      </p:sp>
      <p:pic>
        <p:nvPicPr>
          <p:cNvPr id="79" name="Picture 5" descr=""/>
          <p:cNvPicPr/>
          <p:nvPr/>
        </p:nvPicPr>
        <p:blipFill>
          <a:blip r:embed="rId2"/>
          <a:stretch/>
        </p:blipFill>
        <p:spPr>
          <a:xfrm>
            <a:off x="1595520" y="1847880"/>
            <a:ext cx="5952960" cy="3162240"/>
          </a:xfrm>
          <a:prstGeom prst="rect">
            <a:avLst/>
          </a:prstGeom>
          <a:noFill/>
          <a:ln w="0">
            <a:noFill/>
          </a:ln>
        </p:spPr>
      </p:pic>
      <p:sp>
        <p:nvSpPr>
          <p:cNvPr id="80" name="AutoShape 6"/>
          <p:cNvSpPr/>
          <p:nvPr/>
        </p:nvSpPr>
        <p:spPr>
          <a:xfrm>
            <a:off x="5819760" y="946080"/>
            <a:ext cx="1828800" cy="609840"/>
          </a:xfrm>
          <a:prstGeom prst="wedgeRoundRectCallout">
            <a:avLst>
              <a:gd name="adj1" fmla="val -135328"/>
              <a:gd name="adj2" fmla="val 216925"/>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Create a list of Qual. Tasks </a:t>
            </a:r>
            <a:endParaRPr b="0" lang="en-US" sz="1600" strike="noStrike" u="none">
              <a:solidFill>
                <a:srgbClr val="000000"/>
              </a:solidFill>
              <a:effectLst/>
              <a:uFillTx/>
              <a:latin typeface="Book Antiqua"/>
            </a:endParaRPr>
          </a:p>
        </p:txBody>
      </p:sp>
      <p:pic>
        <p:nvPicPr>
          <p:cNvPr id="81" name="Picture 4" descr=""/>
          <p:cNvPicPr/>
          <p:nvPr/>
        </p:nvPicPr>
        <p:blipFill>
          <a:blip r:embed="rId3"/>
          <a:stretch/>
        </p:blipFill>
        <p:spPr>
          <a:xfrm>
            <a:off x="1523880" y="1816200"/>
            <a:ext cx="5877000" cy="3179520"/>
          </a:xfrm>
          <a:prstGeom prst="rect">
            <a:avLst/>
          </a:prstGeom>
          <a:noFill/>
          <a:ln w="0">
            <a:noFill/>
          </a:ln>
        </p:spPr>
      </p:pic>
      <p:sp>
        <p:nvSpPr>
          <p:cNvPr id="82" name="AutoShape 9"/>
          <p:cNvSpPr/>
          <p:nvPr/>
        </p:nvSpPr>
        <p:spPr>
          <a:xfrm>
            <a:off x="6553080" y="1908000"/>
            <a:ext cx="2590920" cy="1219320"/>
          </a:xfrm>
          <a:prstGeom prst="wedgeRoundRectCallout">
            <a:avLst>
              <a:gd name="adj1" fmla="val -96138"/>
              <a:gd name="adj2" fmla="val 152736"/>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Build the qualification plan by selecting each task from the drop down list  </a:t>
            </a:r>
            <a:endParaRPr b="0" lang="en-US" sz="1600" strike="noStrike" u="none">
              <a:solidFill>
                <a:srgbClr val="000000"/>
              </a:solidFill>
              <a:effectLst/>
              <a:uFillTx/>
              <a:latin typeface="Book Antiqua"/>
            </a:endParaRPr>
          </a:p>
        </p:txBody>
      </p:sp>
    </p:spTree>
  </p:cSld>
  <p:transition>
    <p:fade/>
  </p:transition>
  <p:timing>
    <p:tnLst>
      <p:par>
        <p:cTn id="59" dur="indefinite" restart="never" nodeType="tmRoot">
          <p:childTnLst>
            <p:seq>
              <p:cTn id="60" dur="indefinite" nodeType="mainSeq">
                <p:childTnLst>
                  <p:par>
                    <p:cTn id="61" nodeType="clickEffect" fill="hold">
                      <p:stCondLst>
                        <p:cond delay="indefinite"/>
                      </p:stCondLst>
                      <p:childTnLst>
                        <p:par>
                          <p:cTn id="62" nodeType="withEffect" fill="hold">
                            <p:stCondLst>
                              <p:cond delay="0"/>
                            </p:stCondLst>
                            <p:childTnLst>
                              <p:par>
                                <p:cTn id="63" nodeType="clickEffect" fill="hold" presetClass="entr" presetID="2" presetSubtype="4">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additive="base">
                                        <p:cTn id="65" dur="500" fill="hold"/>
                                        <p:tgtEl>
                                          <p:spTgt spid="79"/>
                                        </p:tgtEl>
                                        <p:attrNameLst>
                                          <p:attrName>ppt_x</p:attrName>
                                        </p:attrNameLst>
                                      </p:cBhvr>
                                      <p:tavLst>
                                        <p:tav tm="0">
                                          <p:val>
                                            <p:strVal val="#ppt_x"/>
                                          </p:val>
                                        </p:tav>
                                        <p:tav tm="100000">
                                          <p:val>
                                            <p:strVal val="#ppt_x"/>
                                          </p:val>
                                        </p:tav>
                                      </p:tavLst>
                                    </p:anim>
                                    <p:anim calcmode="lin" valueType="num">
                                      <p:cBhvr additive="base">
                                        <p:cTn id="66" dur="500" fill="hold"/>
                                        <p:tgtEl>
                                          <p:spTgt spid="79"/>
                                        </p:tgtEl>
                                        <p:attrNameLst>
                                          <p:attrName>ppt_y</p:attrName>
                                        </p:attrNameLst>
                                      </p:cBhvr>
                                      <p:tavLst>
                                        <p:tav tm="0">
                                          <p:val>
                                            <p:strVal val="1+#ppt_h/2"/>
                                          </p:val>
                                        </p:tav>
                                        <p:tav tm="100000">
                                          <p:val>
                                            <p:strVal val="#ppt_y"/>
                                          </p:val>
                                        </p:tav>
                                      </p:tavLst>
                                    </p:anim>
                                  </p:childTnLst>
                                </p:cTn>
                              </p:par>
                              <p:par>
                                <p:cTn id="67" nodeType="withEffect" fill="hold" presetClass="exit" presetID="1">
                                  <p:stCondLst>
                                    <p:cond delay="0"/>
                                  </p:stCondLst>
                                  <p:childTnLst>
                                    <p:set>
                                      <p:cBhvr>
                                        <p:cTn id="68" dur="1" fill="hold">
                                          <p:stCondLst>
                                            <p:cond delay="0"/>
                                          </p:stCondLst>
                                        </p:cTn>
                                        <p:tgtEl>
                                          <p:spTgt spid="77"/>
                                        </p:tgtEl>
                                        <p:attrNameLst>
                                          <p:attrName>style.visibility</p:attrName>
                                        </p:attrNameLst>
                                      </p:cBhvr>
                                      <p:to>
                                        <p:strVal val="hidden"/>
                                      </p:to>
                                    </p:set>
                                  </p:childTnLst>
                                </p:cTn>
                              </p:par>
                            </p:childTnLst>
                          </p:cTn>
                        </p:par>
                      </p:childTnLst>
                    </p:cTn>
                  </p:par>
                  <p:par>
                    <p:cTn id="69" nodeType="clickEffect" fill="hold">
                      <p:stCondLst>
                        <p:cond delay="indefinite"/>
                      </p:stCondLst>
                      <p:childTnLst>
                        <p:par>
                          <p:cTn id="70" nodeType="withEffect" fill="hold">
                            <p:stCondLst>
                              <p:cond delay="0"/>
                            </p:stCondLst>
                            <p:childTnLst>
                              <p:par>
                                <p:cTn id="71" nodeType="clickEffect" fill="hold" presetClass="entr" presetID="2" presetSubtype="4">
                                  <p:stCondLst>
                                    <p:cond delay="0"/>
                                  </p:stCondLst>
                                  <p:childTnLst>
                                    <p:set>
                                      <p:cBhvr>
                                        <p:cTn id="72" dur="1" fill="hold">
                                          <p:stCondLst>
                                            <p:cond delay="0"/>
                                          </p:stCondLst>
                                        </p:cTn>
                                        <p:tgtEl>
                                          <p:spTgt spid="80"/>
                                        </p:tgtEl>
                                        <p:attrNameLst>
                                          <p:attrName>style.visibility</p:attrName>
                                        </p:attrNameLst>
                                      </p:cBhvr>
                                      <p:to>
                                        <p:strVal val="visible"/>
                                      </p:to>
                                    </p:set>
                                    <p:anim calcmode="lin" valueType="num">
                                      <p:cBhvr additive="base">
                                        <p:cTn id="73" dur="500" fill="hold"/>
                                        <p:tgtEl>
                                          <p:spTgt spid="80"/>
                                        </p:tgtEl>
                                        <p:attrNameLst>
                                          <p:attrName>ppt_x</p:attrName>
                                        </p:attrNameLst>
                                      </p:cBhvr>
                                      <p:tavLst>
                                        <p:tav tm="0">
                                          <p:val>
                                            <p:strVal val="#ppt_x"/>
                                          </p:val>
                                        </p:tav>
                                        <p:tav tm="100000">
                                          <p:val>
                                            <p:strVal val="#ppt_x"/>
                                          </p:val>
                                        </p:tav>
                                      </p:tavLst>
                                    </p:anim>
                                    <p:anim calcmode="lin" valueType="num">
                                      <p:cBhvr additive="base">
                                        <p:cTn id="7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75" nodeType="clickEffect" fill="hold">
                      <p:stCondLst>
                        <p:cond delay="indefinite"/>
                      </p:stCondLst>
                      <p:childTnLst>
                        <p:par>
                          <p:cTn id="76" nodeType="withEffect" fill="hold">
                            <p:stCondLst>
                              <p:cond delay="0"/>
                            </p:stCondLst>
                            <p:childTnLst>
                              <p:par>
                                <p:cTn id="77" nodeType="clickEffect" fill="hold" presetClass="entr" presetID="2" presetSubtype="4">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fill="hold"/>
                                        <p:tgtEl>
                                          <p:spTgt spid="81"/>
                                        </p:tgtEl>
                                        <p:attrNameLst>
                                          <p:attrName>ppt_x</p:attrName>
                                        </p:attrNameLst>
                                      </p:cBhvr>
                                      <p:tavLst>
                                        <p:tav tm="0">
                                          <p:val>
                                            <p:strVal val="#ppt_x"/>
                                          </p:val>
                                        </p:tav>
                                        <p:tav tm="100000">
                                          <p:val>
                                            <p:strVal val="#ppt_x"/>
                                          </p:val>
                                        </p:tav>
                                      </p:tavLst>
                                    </p:anim>
                                    <p:anim calcmode="lin" valueType="num">
                                      <p:cBhvr additive="base">
                                        <p:cTn id="8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81" nodeType="clickEffect" fill="hold">
                      <p:stCondLst>
                        <p:cond delay="indefinite"/>
                      </p:stCondLst>
                      <p:childTnLst>
                        <p:par>
                          <p:cTn id="82" nodeType="withEffect" fill="hold">
                            <p:stCondLst>
                              <p:cond delay="0"/>
                            </p:stCondLst>
                            <p:childTnLst>
                              <p:par>
                                <p:cTn id="83" nodeType="clickEffect" fill="hold" presetClass="entr" presetID="5" presetSubtype="10">
                                  <p:stCondLst>
                                    <p:cond delay="0"/>
                                  </p:stCondLst>
                                  <p:childTnLst>
                                    <p:set>
                                      <p:cBhvr>
                                        <p:cTn id="84" dur="1" fill="hold">
                                          <p:stCondLst>
                                            <p:cond delay="0"/>
                                          </p:stCondLst>
                                        </p:cTn>
                                        <p:tgtEl>
                                          <p:spTgt spid="82"/>
                                        </p:tgtEl>
                                        <p:attrNameLst>
                                          <p:attrName>style.visibility</p:attrName>
                                        </p:attrNameLst>
                                      </p:cBhvr>
                                      <p:to>
                                        <p:strVal val="visible"/>
                                      </p:to>
                                    </p:set>
                                    <p:animEffect filter="checkerboard(across)" transition="in">
                                      <p:cBhvr additive="repl">
                                        <p:cTn id="85"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lnSpc>
                <a:spcPct val="8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Enter General Vendor details </a:t>
            </a:r>
            <a:endParaRPr b="0" lang="en-US" sz="1900" strike="noStrike" u="none">
              <a:solidFill>
                <a:srgbClr val="090d3a"/>
              </a:solidFill>
              <a:effectLst/>
              <a:uFillTx/>
              <a:latin typeface="Tahoma"/>
            </a:endParaRPr>
          </a:p>
        </p:txBody>
      </p:sp>
      <p:pic>
        <p:nvPicPr>
          <p:cNvPr id="84" name="Picture 1" descr=""/>
          <p:cNvPicPr/>
          <p:nvPr/>
        </p:nvPicPr>
        <p:blipFill>
          <a:blip r:embed="rId1"/>
          <a:stretch/>
        </p:blipFill>
        <p:spPr>
          <a:xfrm>
            <a:off x="1647720" y="1238400"/>
            <a:ext cx="5848560" cy="4781520"/>
          </a:xfrm>
          <a:prstGeom prst="rect">
            <a:avLst/>
          </a:prstGeom>
          <a:noFill/>
          <a:ln w="0">
            <a:noFill/>
          </a:ln>
        </p:spPr>
      </p:pic>
      <p:pic>
        <p:nvPicPr>
          <p:cNvPr id="85" name="Picture 2" descr=""/>
          <p:cNvPicPr/>
          <p:nvPr/>
        </p:nvPicPr>
        <p:blipFill>
          <a:blip r:embed="rId2"/>
          <a:stretch/>
        </p:blipFill>
        <p:spPr>
          <a:xfrm>
            <a:off x="738360" y="1266840"/>
            <a:ext cx="7667280" cy="4324320"/>
          </a:xfrm>
          <a:prstGeom prst="rect">
            <a:avLst/>
          </a:prstGeom>
          <a:noFill/>
          <a:ln w="0">
            <a:noFill/>
          </a:ln>
        </p:spPr>
      </p:pic>
      <p:sp>
        <p:nvSpPr>
          <p:cNvPr id="86" name="PlaceHolder 2"/>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Using the Database – Add or Edit Vendors</a:t>
            </a:r>
            <a:endParaRPr b="1" lang="en-US" sz="2400" strike="noStrike" u="none">
              <a:solidFill>
                <a:srgbClr val="090d3a"/>
              </a:solidFill>
              <a:effectLst/>
              <a:uFillTx/>
              <a:latin typeface="Tahoma"/>
            </a:endParaRPr>
          </a:p>
        </p:txBody>
      </p:sp>
      <p:sp>
        <p:nvSpPr>
          <p:cNvPr id="87" name="AutoShape 8"/>
          <p:cNvSpPr/>
          <p:nvPr/>
        </p:nvSpPr>
        <p:spPr>
          <a:xfrm>
            <a:off x="3800520" y="1692360"/>
            <a:ext cx="2057400" cy="914400"/>
          </a:xfrm>
          <a:prstGeom prst="wedgeRoundRectCallout">
            <a:avLst>
              <a:gd name="adj1" fmla="val -65833"/>
              <a:gd name="adj2" fmla="val 26541"/>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Key Vendor management parameters </a:t>
            </a:r>
            <a:endParaRPr b="0" lang="en-US" sz="1600" strike="noStrike" u="none">
              <a:solidFill>
                <a:srgbClr val="000000"/>
              </a:solidFill>
              <a:effectLst/>
              <a:uFillTx/>
              <a:latin typeface="Book Antiqua"/>
            </a:endParaRPr>
          </a:p>
        </p:txBody>
      </p:sp>
      <p:sp>
        <p:nvSpPr>
          <p:cNvPr id="88" name="Rectangle 9"/>
          <p:cNvSpPr/>
          <p:nvPr/>
        </p:nvSpPr>
        <p:spPr>
          <a:xfrm>
            <a:off x="1066680" y="1981080"/>
            <a:ext cx="2590920" cy="609840"/>
          </a:xfrm>
          <a:prstGeom prst="rect">
            <a:avLst/>
          </a:prstGeom>
          <a:noFill/>
          <a:ln w="12600">
            <a:solidFill>
              <a:srgbClr val="fc0128"/>
            </a:solidFill>
            <a:miter/>
          </a:ln>
        </p:spPr>
        <p:style>
          <a:lnRef idx="0"/>
          <a:fillRef idx="0"/>
          <a:effectRef idx="0"/>
          <a:fontRef idx="minor"/>
        </p:style>
        <p:txBody>
          <a:bodyPr wrap="none"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sp>
        <p:nvSpPr>
          <p:cNvPr id="89" name="AutoShape 10"/>
          <p:cNvSpPr/>
          <p:nvPr/>
        </p:nvSpPr>
        <p:spPr>
          <a:xfrm>
            <a:off x="3800520" y="3209760"/>
            <a:ext cx="2438280" cy="838440"/>
          </a:xfrm>
          <a:prstGeom prst="wedgeRoundRectCallout">
            <a:avLst>
              <a:gd name="adj1" fmla="val -56226"/>
              <a:gd name="adj2" fmla="val 89893"/>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Enter multiple contacts for a single vendor </a:t>
            </a:r>
            <a:endParaRPr b="0" lang="en-US" sz="1600" strike="noStrike" u="none">
              <a:solidFill>
                <a:srgbClr val="000000"/>
              </a:solidFill>
              <a:effectLst/>
              <a:uFillTx/>
              <a:latin typeface="Book Antiqua"/>
            </a:endParaRPr>
          </a:p>
        </p:txBody>
      </p:sp>
      <p:sp>
        <p:nvSpPr>
          <p:cNvPr id="90" name="AutoShape 11"/>
          <p:cNvSpPr/>
          <p:nvPr/>
        </p:nvSpPr>
        <p:spPr>
          <a:xfrm>
            <a:off x="3352680" y="388800"/>
            <a:ext cx="2210040" cy="838440"/>
          </a:xfrm>
          <a:prstGeom prst="wedgeRoundRectCallout">
            <a:avLst>
              <a:gd name="adj1" fmla="val -39763"/>
              <a:gd name="adj2" fmla="val 82046"/>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Yellow background indicates a required field  </a:t>
            </a:r>
            <a:endParaRPr b="0" lang="en-US" sz="1600" strike="noStrike" u="none">
              <a:solidFill>
                <a:srgbClr val="000000"/>
              </a:solidFill>
              <a:effectLst/>
              <a:uFillTx/>
              <a:latin typeface="Book Antiqua"/>
            </a:endParaRPr>
          </a:p>
        </p:txBody>
      </p:sp>
      <p:sp>
        <p:nvSpPr>
          <p:cNvPr id="91" name="AutoShape 11"/>
          <p:cNvSpPr/>
          <p:nvPr/>
        </p:nvSpPr>
        <p:spPr>
          <a:xfrm>
            <a:off x="6440400" y="366840"/>
            <a:ext cx="2210040" cy="838080"/>
          </a:xfrm>
          <a:prstGeom prst="wedgeRoundRectCallout">
            <a:avLst>
              <a:gd name="adj1" fmla="val -39763"/>
              <a:gd name="adj2" fmla="val 82046"/>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Form filters to display a sub-set of Vendors</a:t>
            </a:r>
            <a:endParaRPr b="0" lang="en-US" sz="1600" strike="noStrike" u="none">
              <a:solidFill>
                <a:srgbClr val="000000"/>
              </a:solidFill>
              <a:effectLst/>
              <a:uFillTx/>
              <a:latin typeface="Book Antiqua"/>
            </a:endParaRPr>
          </a:p>
        </p:txBody>
      </p:sp>
    </p:spTree>
  </p:cSld>
  <p:transition>
    <p:fade/>
  </p:transition>
  <p:timing>
    <p:tnLst>
      <p:par>
        <p:cTn id="86" dur="indefinite" restart="never" nodeType="tmRoot">
          <p:childTnLst>
            <p:seq>
              <p:cTn id="87" dur="indefinite" nodeType="mainSeq">
                <p:childTnLst>
                  <p:par>
                    <p:cTn id="88" nodeType="clickEffect" fill="hold">
                      <p:stCondLst>
                        <p:cond delay="indefinite"/>
                      </p:stCondLst>
                      <p:childTnLst>
                        <p:par>
                          <p:cTn id="89" nodeType="withEffect" fill="hold">
                            <p:stCondLst>
                              <p:cond delay="0"/>
                            </p:stCondLst>
                            <p:childTnLst>
                              <p:par>
                                <p:cTn id="90" nodeType="clickEffect" fill="hold" presetClass="entr" presetID="2" presetSubtype="4">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additive="base">
                                        <p:cTn id="92" dur="500" fill="hold"/>
                                        <p:tgtEl>
                                          <p:spTgt spid="85"/>
                                        </p:tgtEl>
                                        <p:attrNameLst>
                                          <p:attrName>ppt_x</p:attrName>
                                        </p:attrNameLst>
                                      </p:cBhvr>
                                      <p:tavLst>
                                        <p:tav tm="0">
                                          <p:val>
                                            <p:strVal val="#ppt_x"/>
                                          </p:val>
                                        </p:tav>
                                        <p:tav tm="100000">
                                          <p:val>
                                            <p:strVal val="#ppt_x"/>
                                          </p:val>
                                        </p:tav>
                                      </p:tavLst>
                                    </p:anim>
                                    <p:anim calcmode="lin" valueType="num">
                                      <p:cBhvr additive="base">
                                        <p:cTn id="93"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94" nodeType="clickEffect" fill="hold">
                      <p:stCondLst>
                        <p:cond delay="indefinite"/>
                      </p:stCondLst>
                      <p:childTnLst>
                        <p:par>
                          <p:cTn id="95" nodeType="withEffect" fill="hold">
                            <p:stCondLst>
                              <p:cond delay="0"/>
                            </p:stCondLst>
                            <p:childTnLst>
                              <p:par>
                                <p:cTn id="96" nodeType="clickEffect" fill="hold" presetClass="entr" presetID="5" presetSubtype="10">
                                  <p:stCondLst>
                                    <p:cond delay="0"/>
                                  </p:stCondLst>
                                  <p:childTnLst>
                                    <p:set>
                                      <p:cBhvr>
                                        <p:cTn id="97" dur="1" fill="hold">
                                          <p:stCondLst>
                                            <p:cond delay="0"/>
                                          </p:stCondLst>
                                        </p:cTn>
                                        <p:tgtEl>
                                          <p:spTgt spid="90"/>
                                        </p:tgtEl>
                                        <p:attrNameLst>
                                          <p:attrName>style.visibility</p:attrName>
                                        </p:attrNameLst>
                                      </p:cBhvr>
                                      <p:to>
                                        <p:strVal val="visible"/>
                                      </p:to>
                                    </p:set>
                                    <p:animEffect filter="checkerboard(across)" transition="in">
                                      <p:cBhvr additive="repl">
                                        <p:cTn id="98" dur="500"/>
                                        <p:tgtEl>
                                          <p:spTgt spid="90"/>
                                        </p:tgtEl>
                                      </p:cBhvr>
                                    </p:animEffect>
                                  </p:childTnLst>
                                </p:cTn>
                              </p:par>
                            </p:childTnLst>
                          </p:cTn>
                        </p:par>
                      </p:childTnLst>
                    </p:cTn>
                  </p:par>
                  <p:par>
                    <p:cTn id="99" nodeType="clickEffect" fill="hold">
                      <p:stCondLst>
                        <p:cond delay="indefinite"/>
                      </p:stCondLst>
                      <p:childTnLst>
                        <p:par>
                          <p:cTn id="100" nodeType="withEffect" fill="hold">
                            <p:stCondLst>
                              <p:cond delay="0"/>
                            </p:stCondLst>
                            <p:childTnLst>
                              <p:par>
                                <p:cTn id="101" nodeType="clickEffect" fill="hold" presetClass="exit" presetID="5" presetSubtype="10">
                                  <p:stCondLst>
                                    <p:cond delay="0"/>
                                  </p:stCondLst>
                                  <p:childTnLst>
                                    <p:animEffect filter="checkerboard(across)" transition="out">
                                      <p:cBhvr additive="repl">
                                        <p:cTn id="102" dur="500"/>
                                        <p:tgtEl>
                                          <p:spTgt spid="90"/>
                                        </p:tgtEl>
                                      </p:cBhvr>
                                    </p:animEffect>
                                    <p:set>
                                      <p:cBhvr>
                                        <p:cTn id="103" dur="1" fill="hold">
                                          <p:stCondLst>
                                            <p:cond delay="499"/>
                                          </p:stCondLst>
                                        </p:cTn>
                                        <p:tgtEl>
                                          <p:spTgt spid="90"/>
                                        </p:tgtEl>
                                        <p:attrNameLst>
                                          <p:attrName>style.visibility</p:attrName>
                                        </p:attrNameLst>
                                      </p:cBhvr>
                                      <p:to>
                                        <p:strVal val="hidden"/>
                                      </p:to>
                                    </p:set>
                                  </p:childTnLst>
                                </p:cTn>
                              </p:par>
                              <p:par>
                                <p:cTn id="104" nodeType="withEffect" fill="hold" presetClass="entr" presetID="5" presetSubtype="10">
                                  <p:stCondLst>
                                    <p:cond delay="0"/>
                                  </p:stCondLst>
                                  <p:childTnLst>
                                    <p:set>
                                      <p:cBhvr>
                                        <p:cTn id="105" dur="1" fill="hold">
                                          <p:stCondLst>
                                            <p:cond delay="0"/>
                                          </p:stCondLst>
                                        </p:cTn>
                                        <p:tgtEl>
                                          <p:spTgt spid="87"/>
                                        </p:tgtEl>
                                        <p:attrNameLst>
                                          <p:attrName>style.visibility</p:attrName>
                                        </p:attrNameLst>
                                      </p:cBhvr>
                                      <p:to>
                                        <p:strVal val="visible"/>
                                      </p:to>
                                    </p:set>
                                    <p:animEffect filter="checkerboard(across)" transition="in">
                                      <p:cBhvr additive="repl">
                                        <p:cTn id="106" dur="500"/>
                                        <p:tgtEl>
                                          <p:spTgt spid="87"/>
                                        </p:tgtEl>
                                      </p:cBhvr>
                                    </p:animEffect>
                                  </p:childTnLst>
                                </p:cTn>
                              </p:par>
                              <p:par>
                                <p:cTn id="107" nodeType="withEffect" fill="hold" presetClass="entr" presetID="5" presetSubtype="10">
                                  <p:stCondLst>
                                    <p:cond delay="0"/>
                                  </p:stCondLst>
                                  <p:childTnLst>
                                    <p:set>
                                      <p:cBhvr>
                                        <p:cTn id="108" dur="1" fill="hold">
                                          <p:stCondLst>
                                            <p:cond delay="0"/>
                                          </p:stCondLst>
                                        </p:cTn>
                                        <p:tgtEl>
                                          <p:spTgt spid="88"/>
                                        </p:tgtEl>
                                        <p:attrNameLst>
                                          <p:attrName>style.visibility</p:attrName>
                                        </p:attrNameLst>
                                      </p:cBhvr>
                                      <p:to>
                                        <p:strVal val="visible"/>
                                      </p:to>
                                    </p:set>
                                    <p:animEffect filter="checkerboard(across)" transition="in">
                                      <p:cBhvr additive="repl">
                                        <p:cTn id="109" dur="500"/>
                                        <p:tgtEl>
                                          <p:spTgt spid="88"/>
                                        </p:tgtEl>
                                      </p:cBhvr>
                                    </p:animEffect>
                                  </p:childTnLst>
                                </p:cTn>
                              </p:par>
                            </p:childTnLst>
                          </p:cTn>
                        </p:par>
                      </p:childTnLst>
                    </p:cTn>
                  </p:par>
                  <p:par>
                    <p:cTn id="110" nodeType="clickEffect" fill="hold">
                      <p:stCondLst>
                        <p:cond delay="indefinite"/>
                      </p:stCondLst>
                      <p:childTnLst>
                        <p:par>
                          <p:cTn id="111" nodeType="withEffect" fill="hold">
                            <p:stCondLst>
                              <p:cond delay="0"/>
                            </p:stCondLst>
                            <p:childTnLst>
                              <p:par>
                                <p:cTn id="112" nodeType="clickEffect" fill="hold" presetClass="entr" presetID="5" presetSubtype="10">
                                  <p:stCondLst>
                                    <p:cond delay="0"/>
                                  </p:stCondLst>
                                  <p:childTnLst>
                                    <p:set>
                                      <p:cBhvr>
                                        <p:cTn id="113" dur="1" fill="hold">
                                          <p:stCondLst>
                                            <p:cond delay="0"/>
                                          </p:stCondLst>
                                        </p:cTn>
                                        <p:tgtEl>
                                          <p:spTgt spid="89"/>
                                        </p:tgtEl>
                                        <p:attrNameLst>
                                          <p:attrName>style.visibility</p:attrName>
                                        </p:attrNameLst>
                                      </p:cBhvr>
                                      <p:to>
                                        <p:strVal val="visible"/>
                                      </p:to>
                                    </p:set>
                                    <p:animEffect filter="checkerboard(across)" transition="in">
                                      <p:cBhvr additive="repl">
                                        <p:cTn id="114"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Manage the qualification process</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Record complete Qualification history</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Define recertification dates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Define due dates for individual tasks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Scan and link supporting documents</a:t>
            </a:r>
            <a:endParaRPr b="0" lang="en-US" sz="1700" strike="noStrike" u="none">
              <a:solidFill>
                <a:srgbClr val="090d3a"/>
              </a:solidFill>
              <a:effectLst/>
              <a:uFillTx/>
              <a:latin typeface="Tahoma"/>
            </a:endParaRPr>
          </a:p>
        </p:txBody>
      </p:sp>
      <p:pic>
        <p:nvPicPr>
          <p:cNvPr id="93" name="Picture 1" descr=""/>
          <p:cNvPicPr/>
          <p:nvPr/>
        </p:nvPicPr>
        <p:blipFill>
          <a:blip r:embed="rId1"/>
          <a:stretch/>
        </p:blipFill>
        <p:spPr>
          <a:xfrm>
            <a:off x="695160" y="1276200"/>
            <a:ext cx="7753680" cy="4305600"/>
          </a:xfrm>
          <a:prstGeom prst="rect">
            <a:avLst/>
          </a:prstGeom>
          <a:noFill/>
          <a:ln w="0">
            <a:noFill/>
          </a:ln>
        </p:spPr>
      </p:pic>
      <p:sp>
        <p:nvSpPr>
          <p:cNvPr id="94" name="PlaceHolder 2"/>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Using the Database</a:t>
            </a:r>
            <a:endParaRPr b="1" lang="en-US" sz="2400" strike="noStrike" u="none">
              <a:solidFill>
                <a:srgbClr val="090d3a"/>
              </a:solidFill>
              <a:effectLst/>
              <a:uFillTx/>
              <a:latin typeface="Tahoma"/>
            </a:endParaRPr>
          </a:p>
        </p:txBody>
      </p:sp>
      <p:sp>
        <p:nvSpPr>
          <p:cNvPr id="95" name="AutoShape 6"/>
          <p:cNvSpPr/>
          <p:nvPr/>
        </p:nvSpPr>
        <p:spPr>
          <a:xfrm>
            <a:off x="4419720" y="3011400"/>
            <a:ext cx="2438280" cy="685800"/>
          </a:xfrm>
          <a:prstGeom prst="wedgeRoundRectCallout">
            <a:avLst>
              <a:gd name="adj1" fmla="val -122388"/>
              <a:gd name="adj2" fmla="val 45379"/>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Record complete Qualification history</a:t>
            </a:r>
            <a:endParaRPr b="0" lang="en-US" sz="1600" strike="noStrike" u="none">
              <a:solidFill>
                <a:srgbClr val="000000"/>
              </a:solidFill>
              <a:effectLst/>
              <a:uFillTx/>
              <a:latin typeface="Book Antiqua"/>
            </a:endParaRPr>
          </a:p>
        </p:txBody>
      </p:sp>
      <p:sp>
        <p:nvSpPr>
          <p:cNvPr id="96" name="AutoShape 7"/>
          <p:cNvSpPr/>
          <p:nvPr/>
        </p:nvSpPr>
        <p:spPr>
          <a:xfrm>
            <a:off x="5181480" y="498600"/>
            <a:ext cx="2438640" cy="685800"/>
          </a:xfrm>
          <a:prstGeom prst="wedgeRoundRectCallout">
            <a:avLst>
              <a:gd name="adj1" fmla="val -101824"/>
              <a:gd name="adj2" fmla="val 188888"/>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Define recertification dates</a:t>
            </a:r>
            <a:endParaRPr b="0" lang="en-US" sz="1600" strike="noStrike" u="none">
              <a:solidFill>
                <a:srgbClr val="000000"/>
              </a:solidFill>
              <a:effectLst/>
              <a:uFillTx/>
              <a:latin typeface="Book Antiqua"/>
            </a:endParaRPr>
          </a:p>
        </p:txBody>
      </p:sp>
      <p:sp>
        <p:nvSpPr>
          <p:cNvPr id="97" name="AutoShape 8"/>
          <p:cNvSpPr/>
          <p:nvPr/>
        </p:nvSpPr>
        <p:spPr>
          <a:xfrm>
            <a:off x="6095880" y="5000760"/>
            <a:ext cx="2438640" cy="685800"/>
          </a:xfrm>
          <a:prstGeom prst="wedgeRoundRectCallout">
            <a:avLst>
              <a:gd name="adj1" fmla="val -30925"/>
              <a:gd name="adj2" fmla="val -166203"/>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Define due dates for individual tasks</a:t>
            </a:r>
            <a:endParaRPr b="0" lang="en-US" sz="1600" strike="noStrike" u="none">
              <a:solidFill>
                <a:srgbClr val="000000"/>
              </a:solidFill>
              <a:effectLst/>
              <a:uFillTx/>
              <a:latin typeface="Book Antiqua"/>
            </a:endParaRPr>
          </a:p>
        </p:txBody>
      </p:sp>
      <p:sp>
        <p:nvSpPr>
          <p:cNvPr id="98" name="AutoShape 9"/>
          <p:cNvSpPr/>
          <p:nvPr/>
        </p:nvSpPr>
        <p:spPr>
          <a:xfrm>
            <a:off x="1033560" y="4933800"/>
            <a:ext cx="2666880" cy="685800"/>
          </a:xfrm>
          <a:prstGeom prst="wedgeRoundRectCallout">
            <a:avLst>
              <a:gd name="adj1" fmla="val 90250"/>
              <a:gd name="adj2" fmla="val -147180"/>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Scan and link supporting documents</a:t>
            </a:r>
            <a:endParaRPr b="0" lang="en-US" sz="1600" strike="noStrike" u="none">
              <a:solidFill>
                <a:srgbClr val="000000"/>
              </a:solidFill>
              <a:effectLst/>
              <a:uFillTx/>
              <a:latin typeface="Book Antiqua"/>
            </a:endParaRPr>
          </a:p>
        </p:txBody>
      </p:sp>
    </p:spTree>
  </p:cSld>
  <p:transition>
    <p:fade/>
  </p:transition>
  <p:timing>
    <p:tnLst>
      <p:par>
        <p:cTn id="115" dur="indefinite" restart="never" nodeType="tmRoot">
          <p:childTnLst>
            <p:seq>
              <p:cTn id="116" dur="indefinite" nodeType="mainSeq">
                <p:childTnLst>
                  <p:par>
                    <p:cTn id="117" nodeType="clickEffect" fill="hold">
                      <p:stCondLst>
                        <p:cond delay="indefinite"/>
                      </p:stCondLst>
                      <p:childTnLst>
                        <p:par>
                          <p:cTn id="118" nodeType="withEffect" fill="hold">
                            <p:stCondLst>
                              <p:cond delay="0"/>
                            </p:stCondLst>
                            <p:childTnLst>
                              <p:par>
                                <p:cTn id="119" nodeType="clickEffect" fill="hold" presetClass="entr" presetID="2" presetSubtype="4">
                                  <p:stCondLst>
                                    <p:cond delay="0"/>
                                  </p:stCondLst>
                                  <p:childTnLst>
                                    <p:set>
                                      <p:cBhvr>
                                        <p:cTn id="120" dur="1" fill="hold">
                                          <p:stCondLst>
                                            <p:cond delay="0"/>
                                          </p:stCondLst>
                                        </p:cTn>
                                        <p:tgtEl>
                                          <p:spTgt spid="93"/>
                                        </p:tgtEl>
                                        <p:attrNameLst>
                                          <p:attrName>style.visibility</p:attrName>
                                        </p:attrNameLst>
                                      </p:cBhvr>
                                      <p:to>
                                        <p:strVal val="visible"/>
                                      </p:to>
                                    </p:set>
                                    <p:anim calcmode="lin" valueType="num">
                                      <p:cBhvr additive="base">
                                        <p:cTn id="121" dur="500" fill="hold"/>
                                        <p:tgtEl>
                                          <p:spTgt spid="93"/>
                                        </p:tgtEl>
                                        <p:attrNameLst>
                                          <p:attrName>ppt_x</p:attrName>
                                        </p:attrNameLst>
                                      </p:cBhvr>
                                      <p:tavLst>
                                        <p:tav tm="0">
                                          <p:val>
                                            <p:strVal val="#ppt_x"/>
                                          </p:val>
                                        </p:tav>
                                        <p:tav tm="100000">
                                          <p:val>
                                            <p:strVal val="#ppt_x"/>
                                          </p:val>
                                        </p:tav>
                                      </p:tavLst>
                                    </p:anim>
                                    <p:anim calcmode="lin" valueType="num">
                                      <p:cBhvr additive="base">
                                        <p:cTn id="122"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23" nodeType="clickEffect" fill="hold">
                      <p:stCondLst>
                        <p:cond delay="indefinite"/>
                      </p:stCondLst>
                      <p:childTnLst>
                        <p:par>
                          <p:cTn id="124" nodeType="withEffect" fill="hold">
                            <p:stCondLst>
                              <p:cond delay="0"/>
                            </p:stCondLst>
                            <p:childTnLst>
                              <p:par>
                                <p:cTn id="125" nodeType="clickEffect" fill="hold" presetClass="entr" presetID="5" presetSubtype="10">
                                  <p:stCondLst>
                                    <p:cond delay="0"/>
                                  </p:stCondLst>
                                  <p:childTnLst>
                                    <p:set>
                                      <p:cBhvr>
                                        <p:cTn id="126" dur="1" fill="hold">
                                          <p:stCondLst>
                                            <p:cond delay="0"/>
                                          </p:stCondLst>
                                        </p:cTn>
                                        <p:tgtEl>
                                          <p:spTgt spid="96"/>
                                        </p:tgtEl>
                                        <p:attrNameLst>
                                          <p:attrName>style.visibility</p:attrName>
                                        </p:attrNameLst>
                                      </p:cBhvr>
                                      <p:to>
                                        <p:strVal val="visible"/>
                                      </p:to>
                                    </p:set>
                                    <p:animEffect filter="checkerboard(across)" transition="in">
                                      <p:cBhvr additive="repl">
                                        <p:cTn id="127" dur="500"/>
                                        <p:tgtEl>
                                          <p:spTgt spid="96"/>
                                        </p:tgtEl>
                                      </p:cBhvr>
                                    </p:animEffect>
                                  </p:childTnLst>
                                </p:cTn>
                              </p:par>
                            </p:childTnLst>
                          </p:cTn>
                        </p:par>
                      </p:childTnLst>
                    </p:cTn>
                  </p:par>
                  <p:par>
                    <p:cTn id="128" nodeType="clickEffect" fill="hold">
                      <p:stCondLst>
                        <p:cond delay="indefinite"/>
                      </p:stCondLst>
                      <p:childTnLst>
                        <p:par>
                          <p:cTn id="129" nodeType="withEffect" fill="hold">
                            <p:stCondLst>
                              <p:cond delay="0"/>
                            </p:stCondLst>
                            <p:childTnLst>
                              <p:par>
                                <p:cTn id="130" nodeType="clickEffect" fill="hold" presetClass="entr" presetID="5" presetSubtype="10">
                                  <p:stCondLst>
                                    <p:cond delay="0"/>
                                  </p:stCondLst>
                                  <p:childTnLst>
                                    <p:set>
                                      <p:cBhvr>
                                        <p:cTn id="131" dur="1" fill="hold">
                                          <p:stCondLst>
                                            <p:cond delay="0"/>
                                          </p:stCondLst>
                                        </p:cTn>
                                        <p:tgtEl>
                                          <p:spTgt spid="95"/>
                                        </p:tgtEl>
                                        <p:attrNameLst>
                                          <p:attrName>style.visibility</p:attrName>
                                        </p:attrNameLst>
                                      </p:cBhvr>
                                      <p:to>
                                        <p:strVal val="visible"/>
                                      </p:to>
                                    </p:set>
                                    <p:animEffect filter="checkerboard(across)" transition="in">
                                      <p:cBhvr additive="repl">
                                        <p:cTn id="132" dur="500"/>
                                        <p:tgtEl>
                                          <p:spTgt spid="95"/>
                                        </p:tgtEl>
                                      </p:cBhvr>
                                    </p:animEffect>
                                  </p:childTnLst>
                                </p:cTn>
                              </p:par>
                            </p:childTnLst>
                          </p:cTn>
                        </p:par>
                      </p:childTnLst>
                    </p:cTn>
                  </p:par>
                  <p:par>
                    <p:cTn id="133" nodeType="clickEffect" fill="hold">
                      <p:stCondLst>
                        <p:cond delay="indefinite"/>
                      </p:stCondLst>
                      <p:childTnLst>
                        <p:par>
                          <p:cTn id="134" nodeType="withEffect" fill="hold">
                            <p:stCondLst>
                              <p:cond delay="0"/>
                            </p:stCondLst>
                            <p:childTnLst>
                              <p:par>
                                <p:cTn id="135" nodeType="clickEffect" fill="hold" presetClass="entr" presetID="5" presetSubtype="10">
                                  <p:stCondLst>
                                    <p:cond delay="0"/>
                                  </p:stCondLst>
                                  <p:childTnLst>
                                    <p:set>
                                      <p:cBhvr>
                                        <p:cTn id="136" dur="1" fill="hold">
                                          <p:stCondLst>
                                            <p:cond delay="0"/>
                                          </p:stCondLst>
                                        </p:cTn>
                                        <p:tgtEl>
                                          <p:spTgt spid="98"/>
                                        </p:tgtEl>
                                        <p:attrNameLst>
                                          <p:attrName>style.visibility</p:attrName>
                                        </p:attrNameLst>
                                      </p:cBhvr>
                                      <p:to>
                                        <p:strVal val="visible"/>
                                      </p:to>
                                    </p:set>
                                    <p:animEffect filter="checkerboard(across)" transition="in">
                                      <p:cBhvr additive="repl">
                                        <p:cTn id="137" dur="500"/>
                                        <p:tgtEl>
                                          <p:spTgt spid="98"/>
                                        </p:tgtEl>
                                      </p:cBhvr>
                                    </p:animEffect>
                                  </p:childTnLst>
                                </p:cTn>
                              </p:par>
                            </p:childTnLst>
                          </p:cTn>
                        </p:par>
                      </p:childTnLst>
                    </p:cTn>
                  </p:par>
                  <p:par>
                    <p:cTn id="138" nodeType="clickEffect" fill="hold">
                      <p:stCondLst>
                        <p:cond delay="indefinite"/>
                      </p:stCondLst>
                      <p:childTnLst>
                        <p:par>
                          <p:cTn id="139" nodeType="withEffect" fill="hold">
                            <p:stCondLst>
                              <p:cond delay="0"/>
                            </p:stCondLst>
                            <p:childTnLst>
                              <p:par>
                                <p:cTn id="140" nodeType="clickEffect" fill="hold" presetClass="entr" presetID="5" presetSubtype="10">
                                  <p:stCondLst>
                                    <p:cond delay="0"/>
                                  </p:stCondLst>
                                  <p:childTnLst>
                                    <p:set>
                                      <p:cBhvr>
                                        <p:cTn id="141" dur="1" fill="hold">
                                          <p:stCondLst>
                                            <p:cond delay="0"/>
                                          </p:stCondLst>
                                        </p:cTn>
                                        <p:tgtEl>
                                          <p:spTgt spid="97"/>
                                        </p:tgtEl>
                                        <p:attrNameLst>
                                          <p:attrName>style.visibility</p:attrName>
                                        </p:attrNameLst>
                                      </p:cBhvr>
                                      <p:to>
                                        <p:strVal val="visible"/>
                                      </p:to>
                                    </p:set>
                                    <p:animEffect filter="checkerboard(across)" transition="in">
                                      <p:cBhvr additive="repl">
                                        <p:cTn id="142" dur="5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ISO 9001:2015 Purchasing Requirements</a:t>
            </a:r>
            <a:endParaRPr b="1" lang="en-US" sz="2400" strike="noStrike" u="none">
              <a:solidFill>
                <a:srgbClr val="090d3a"/>
              </a:solidFill>
              <a:effectLst/>
              <a:uFillTx/>
              <a:latin typeface="Tahoma"/>
            </a:endParaRPr>
          </a:p>
        </p:txBody>
      </p:sp>
      <p:sp>
        <p:nvSpPr>
          <p:cNvPr id="26"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1" lang="en-US" sz="1900" strike="noStrike" u="none">
                <a:solidFill>
                  <a:srgbClr val="090d3a"/>
                </a:solidFill>
                <a:effectLst/>
                <a:uFillTx/>
                <a:latin typeface="Tahoma"/>
              </a:rPr>
              <a:t>The SBS Vendor Management Database makes it easy to comply with the ISO 9001 requirements:</a:t>
            </a:r>
            <a:endParaRPr b="0" lang="en-US" sz="1900" strike="noStrike" u="none">
              <a:solidFill>
                <a:srgbClr val="090d3a"/>
              </a:solidFill>
              <a:effectLst/>
              <a:uFillTx/>
              <a:latin typeface="Tahoma"/>
            </a:endParaRPr>
          </a:p>
          <a:p>
            <a:pPr marL="228600" indent="0">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1" lang="en-US" sz="1900" strike="noStrike" u="none">
                <a:solidFill>
                  <a:srgbClr val="090d3a"/>
                </a:solidFill>
                <a:effectLst/>
                <a:uFillTx/>
                <a:latin typeface="Tahoma"/>
              </a:rPr>
              <a:t>8.4 Control of externally provided processes, products and services</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organization shall </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determine and apply criteria for the evaluation, selection, monitoring of performance, and re-evaluation of external providers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retain documented information of these activities and any necessary actions arising from the evaluations</a:t>
            </a:r>
            <a:endParaRPr b="0" lang="en-US" sz="1700" strike="noStrike" u="none">
              <a:solidFill>
                <a:srgbClr val="090d3a"/>
              </a:solidFill>
              <a:effectLst/>
              <a:uFillTx/>
              <a:latin typeface="Tahoma"/>
            </a:endParaRPr>
          </a:p>
          <a:p>
            <a:pPr lvl="1" marL="687240" indent="0">
              <a:spcBef>
                <a:spcPts val="425"/>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7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1" lang="en-US" sz="1900" strike="noStrike" u="none">
                <a:solidFill>
                  <a:srgbClr val="090d3a"/>
                </a:solidFill>
                <a:effectLst/>
                <a:uFillTx/>
                <a:latin typeface="Tahoma"/>
              </a:rPr>
              <a:t>5.1.2 Top management shall ensure that:</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the risks and opportunities that can affect conformity of products and services are determined and addressed</a:t>
            </a:r>
            <a:endParaRPr b="0" lang="en-US" sz="1700" strike="noStrike" u="none">
              <a:solidFill>
                <a:srgbClr val="090d3a"/>
              </a:solidFill>
              <a:effectLst/>
              <a:uFillTx/>
              <a:latin typeface="Tahoma"/>
            </a:endParaRPr>
          </a:p>
        </p:txBody>
      </p:sp>
    </p:spTree>
  </p:cSld>
  <p:transition>
    <p:fade/>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Rich set of configurable reports</a:t>
            </a:r>
            <a:endParaRPr b="0" lang="en-US" sz="1900" strike="noStrike" u="none">
              <a:solidFill>
                <a:srgbClr val="090d3a"/>
              </a:solidFill>
              <a:effectLst/>
              <a:uFillTx/>
              <a:latin typeface="Tahoma"/>
            </a:endParaRPr>
          </a:p>
        </p:txBody>
      </p:sp>
      <p:sp>
        <p:nvSpPr>
          <p:cNvPr id="100" name="PlaceHolder 2"/>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Configurable Reports</a:t>
            </a:r>
            <a:endParaRPr b="1" lang="en-US" sz="2400" strike="noStrike" u="none">
              <a:solidFill>
                <a:srgbClr val="090d3a"/>
              </a:solidFill>
              <a:effectLst/>
              <a:uFillTx/>
              <a:latin typeface="Tahoma"/>
            </a:endParaRPr>
          </a:p>
        </p:txBody>
      </p:sp>
      <p:pic>
        <p:nvPicPr>
          <p:cNvPr id="101" name="Picture 2" descr=""/>
          <p:cNvPicPr/>
          <p:nvPr/>
        </p:nvPicPr>
        <p:blipFill>
          <a:blip r:embed="rId1"/>
          <a:stretch/>
        </p:blipFill>
        <p:spPr>
          <a:xfrm>
            <a:off x="533520" y="1741320"/>
            <a:ext cx="5448240" cy="2981520"/>
          </a:xfrm>
          <a:prstGeom prst="rect">
            <a:avLst/>
          </a:prstGeom>
          <a:noFill/>
          <a:ln w="0">
            <a:noFill/>
          </a:ln>
        </p:spPr>
      </p:pic>
      <p:pic>
        <p:nvPicPr>
          <p:cNvPr id="102" name="Picture 5" descr=""/>
          <p:cNvPicPr/>
          <p:nvPr/>
        </p:nvPicPr>
        <p:blipFill>
          <a:blip r:embed="rId2"/>
          <a:srcRect l="0" t="0" r="0" b="66210"/>
          <a:stretch/>
        </p:blipFill>
        <p:spPr>
          <a:xfrm>
            <a:off x="4343400" y="1066680"/>
            <a:ext cx="4000680" cy="1747800"/>
          </a:xfrm>
          <a:prstGeom prst="rect">
            <a:avLst/>
          </a:prstGeom>
          <a:noFill/>
          <a:ln w="0">
            <a:noFill/>
          </a:ln>
        </p:spPr>
      </p:pic>
      <p:pic>
        <p:nvPicPr>
          <p:cNvPr id="103" name="Picture 6" descr=""/>
          <p:cNvPicPr/>
          <p:nvPr/>
        </p:nvPicPr>
        <p:blipFill>
          <a:blip r:embed="rId3"/>
          <a:srcRect l="0" t="0" r="0" b="64734"/>
          <a:stretch/>
        </p:blipFill>
        <p:spPr>
          <a:xfrm>
            <a:off x="4343400" y="3124080"/>
            <a:ext cx="4000680" cy="1824120"/>
          </a:xfrm>
          <a:prstGeom prst="rect">
            <a:avLst/>
          </a:prstGeom>
          <a:noFill/>
          <a:ln w="0">
            <a:noFill/>
          </a:ln>
        </p:spPr>
      </p:pic>
    </p:spTree>
  </p:cSld>
  <p:transition>
    <p:fade/>
  </p:transition>
  <p:timing>
    <p:tnLst>
      <p:par>
        <p:cTn id="143" dur="indefinite" restart="never" nodeType="tmRoot">
          <p:childTnLst>
            <p:seq>
              <p:cTn id="144" dur="indefinite" nodeType="mainSeq">
                <p:childTnLst>
                  <p:par>
                    <p:cTn id="145" nodeType="clickEffect" fill="hold">
                      <p:stCondLst>
                        <p:cond delay="indefinite"/>
                      </p:stCondLst>
                      <p:childTnLst>
                        <p:par>
                          <p:cTn id="146" nodeType="withEffect" fill="hold">
                            <p:stCondLst>
                              <p:cond delay="0"/>
                            </p:stCondLst>
                            <p:childTnLst>
                              <p:par>
                                <p:cTn id="147" nodeType="clickEffect" fill="hold" presetClass="entr" presetID="5" presetSubtype="10">
                                  <p:stCondLst>
                                    <p:cond delay="0"/>
                                  </p:stCondLst>
                                  <p:childTnLst>
                                    <p:set>
                                      <p:cBhvr>
                                        <p:cTn id="148" dur="1" fill="hold">
                                          <p:stCondLst>
                                            <p:cond delay="0"/>
                                          </p:stCondLst>
                                        </p:cTn>
                                        <p:tgtEl>
                                          <p:spTgt spid="102"/>
                                        </p:tgtEl>
                                        <p:attrNameLst>
                                          <p:attrName>style.visibility</p:attrName>
                                        </p:attrNameLst>
                                      </p:cBhvr>
                                      <p:to>
                                        <p:strVal val="visible"/>
                                      </p:to>
                                    </p:set>
                                    <p:animEffect filter="checkerboard(across)" transition="in">
                                      <p:cBhvr additive="repl">
                                        <p:cTn id="149" dur="500"/>
                                        <p:tgtEl>
                                          <p:spTgt spid="102"/>
                                        </p:tgtEl>
                                      </p:cBhvr>
                                    </p:animEffect>
                                  </p:childTnLst>
                                </p:cTn>
                              </p:par>
                            </p:childTnLst>
                          </p:cTn>
                        </p:par>
                      </p:childTnLst>
                    </p:cTn>
                  </p:par>
                  <p:par>
                    <p:cTn id="150" nodeType="clickEffect" fill="hold">
                      <p:stCondLst>
                        <p:cond delay="indefinite"/>
                      </p:stCondLst>
                      <p:childTnLst>
                        <p:par>
                          <p:cTn id="151" nodeType="withEffect" fill="hold">
                            <p:stCondLst>
                              <p:cond delay="0"/>
                            </p:stCondLst>
                            <p:childTnLst>
                              <p:par>
                                <p:cTn id="152" nodeType="clickEffect" fill="hold" presetClass="entr" presetID="5" presetSubtype="10">
                                  <p:stCondLst>
                                    <p:cond delay="0"/>
                                  </p:stCondLst>
                                  <p:childTnLst>
                                    <p:set>
                                      <p:cBhvr>
                                        <p:cTn id="153" dur="1" fill="hold">
                                          <p:stCondLst>
                                            <p:cond delay="0"/>
                                          </p:stCondLst>
                                        </p:cTn>
                                        <p:tgtEl>
                                          <p:spTgt spid="103"/>
                                        </p:tgtEl>
                                        <p:attrNameLst>
                                          <p:attrName>style.visibility</p:attrName>
                                        </p:attrNameLst>
                                      </p:cBhvr>
                                      <p:to>
                                        <p:strVal val="visible"/>
                                      </p:to>
                                    </p:set>
                                    <p:animEffect filter="checkerboard(across)" transition="in">
                                      <p:cBhvr additive="repl">
                                        <p:cTn id="154"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Summary </a:t>
            </a:r>
            <a:endParaRPr b="1" lang="en-US" sz="2400" strike="noStrike" u="none">
              <a:solidFill>
                <a:srgbClr val="090d3a"/>
              </a:solidFill>
              <a:effectLst/>
              <a:uFillTx/>
              <a:latin typeface="Tahoma"/>
            </a:endParaRPr>
          </a:p>
        </p:txBody>
      </p:sp>
      <p:sp>
        <p:nvSpPr>
          <p:cNvPr id="105"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524"/>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2100" strike="noStrike" u="none">
                <a:solidFill>
                  <a:srgbClr val="090d3a"/>
                </a:solidFill>
                <a:effectLst/>
                <a:uFillTx/>
                <a:latin typeface="Tahoma"/>
              </a:rPr>
              <a:t>The SBS Vendor Management is a cost-effective tool to</a:t>
            </a:r>
            <a:endParaRPr b="0" lang="en-US" sz="21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Ensure effective compliance with</a:t>
            </a:r>
            <a:endParaRPr b="0" lang="en-US" sz="19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ISO 9001:2015</a:t>
            </a:r>
            <a:endParaRPr b="0" lang="en-US" sz="17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AS 9100</a:t>
            </a:r>
            <a:endParaRPr b="0" lang="en-US" sz="17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TS 16949</a:t>
            </a:r>
            <a:endParaRPr b="0" lang="en-US" sz="17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OHSAS 18001</a:t>
            </a:r>
            <a:endParaRPr b="0" lang="en-US" sz="17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ISO 14001</a:t>
            </a:r>
            <a:endParaRPr b="0" lang="en-US" sz="17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API Q1</a:t>
            </a:r>
            <a:endParaRPr b="0" lang="en-US" sz="17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Develop and execute vendor qualification plans  </a:t>
            </a:r>
            <a:endParaRPr b="0" lang="en-US" sz="19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Maintain paperless quality records </a:t>
            </a:r>
            <a:endParaRPr b="0" lang="en-US" sz="19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Analyze performance and develop improvement strategies </a:t>
            </a:r>
            <a:endParaRPr b="0" lang="en-US" sz="19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Save time and effort</a:t>
            </a:r>
            <a:endParaRPr b="0" lang="en-US" sz="1900" strike="noStrike" u="none">
              <a:solidFill>
                <a:srgbClr val="090d3a"/>
              </a:solidFill>
              <a:effectLst/>
              <a:uFillTx/>
              <a:latin typeface="Tahoma"/>
            </a:endParaRPr>
          </a:p>
          <a:p>
            <a:pPr lvl="1" marL="687240" indent="0">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a:p>
            <a:pPr lvl="1" marL="687240" indent="0">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spTree>
  </p:cSld>
  <p:transition>
    <p:fade/>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Additional Services</a:t>
            </a:r>
            <a:endParaRPr b="1" lang="en-US" sz="2400" strike="noStrike" u="none">
              <a:solidFill>
                <a:srgbClr val="090d3a"/>
              </a:solidFill>
              <a:effectLst/>
              <a:uFillTx/>
              <a:latin typeface="Tahoma"/>
            </a:endParaRPr>
          </a:p>
        </p:txBody>
      </p:sp>
      <p:sp>
        <p:nvSpPr>
          <p:cNvPr id="107" name=""/>
          <p:cNvSpPr txBox="1"/>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Data Import Service </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Import legacy data from excel spreadsheets into your Database</a:t>
            </a:r>
            <a:endParaRPr b="0" lang="en-US" sz="17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Training Services</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SBS offers instructor led, Webex based, interactive training sessions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We cover the following subjects:</a:t>
            </a:r>
            <a:endParaRPr b="0" lang="en-US" sz="17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Vendor Management Database features and benefits</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General set-up and configuration</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Creating Qual plans / requirements</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Creating Qualifying Vendors</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Using reports to manage the qualification process</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Microsoft Access tips and tricks</a:t>
            </a:r>
            <a:endParaRPr b="0" lang="en-US" sz="15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a:p>
            <a:pPr marL="228600" indent="-228600">
              <a:spcBef>
                <a:spcPts val="524"/>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2100" strike="noStrike" u="none">
                <a:solidFill>
                  <a:srgbClr val="090d3a"/>
                </a:solidFill>
                <a:effectLst/>
                <a:uFillTx/>
                <a:latin typeface="Tahoma"/>
              </a:rPr>
              <a:t>Customization</a:t>
            </a:r>
            <a:endParaRPr b="0" lang="en-US" sz="21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Talk to us about customizing the software to meet your needs!</a:t>
            </a:r>
            <a:endParaRPr b="0" lang="en-US" sz="17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spTree>
  </p:cSld>
  <p:transition>
    <p:fade/>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About Sunday Business Systems</a:t>
            </a:r>
            <a:endParaRPr b="1" lang="en-US" sz="2400" strike="noStrike" u="none">
              <a:solidFill>
                <a:srgbClr val="090d3a"/>
              </a:solidFill>
              <a:effectLst/>
              <a:uFillTx/>
              <a:latin typeface="Tahoma"/>
            </a:endParaRPr>
          </a:p>
        </p:txBody>
      </p:sp>
      <p:sp>
        <p:nvSpPr>
          <p:cNvPr id="109"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fontScale="92500" lnSpcReduction="9999"/>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Founded in 2004, Sunday Business Systems provides cost effective software and training services to achieve compliance to quality standards such as ISO 9001, AS9100, TS16949, ISO 13485 and API Specification Q1.</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SBS provides eQMS (Electronic Quality Management System) software solutions for:</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Document control</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Corrective and preventive action management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Risk management (FMEA / SWOT)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Non-conformance tracking</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Audit Management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Control of calibrated equipment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Employee training management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Supplier management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Preventive Maintenance</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Control of Calibrated Equipment</a:t>
            </a:r>
            <a:endParaRPr b="0" lang="en-US" sz="1700" strike="noStrike" u="none">
              <a:solidFill>
                <a:srgbClr val="090d3a"/>
              </a:solidFill>
              <a:effectLst/>
              <a:uFillTx/>
              <a:latin typeface="Tahoma"/>
            </a:endParaRPr>
          </a:p>
          <a:p>
            <a:pPr lvl="1" marL="687240" indent="0">
              <a:spcBef>
                <a:spcPts val="425"/>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700" strike="noStrike" u="none">
              <a:solidFill>
                <a:srgbClr val="090d3a"/>
              </a:solidFill>
              <a:effectLst/>
              <a:uFillTx/>
              <a:latin typeface="Tahoma"/>
            </a:endParaRPr>
          </a:p>
        </p:txBody>
      </p:sp>
    </p:spTree>
  </p:cSld>
  <p:transition>
    <p:fade/>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About Sunday Business Systems</a:t>
            </a:r>
            <a:endParaRPr b="1" lang="en-US" sz="2400" strike="noStrike" u="none">
              <a:solidFill>
                <a:srgbClr val="090d3a"/>
              </a:solidFill>
              <a:effectLst/>
              <a:uFillTx/>
              <a:latin typeface="Tahoma"/>
            </a:endParaRPr>
          </a:p>
        </p:txBody>
      </p:sp>
      <p:sp>
        <p:nvSpPr>
          <p:cNvPr id="111"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In addition to our standard products, we use our extensive manufacturing operations experience to provide consulting services and to develop custom solutions for small businesses.  </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We specialize in consulting for ISO 9001:2015 registration and for operations systems such as ERP / MRP implementations.</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In addition to customizing our standard products, we have developed custom software solutions for MES (Manufacturing Execution Systems), clinical data collection, QA / inspection, accounting reports, SOX compliance, and more.</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Contact SBS for additional details</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sng">
                <a:solidFill>
                  <a:srgbClr val="fc0128"/>
                </a:solidFill>
                <a:effectLst/>
                <a:uFillTx/>
                <a:latin typeface="Tahoma"/>
                <a:hlinkClick r:id="rId1"/>
              </a:rPr>
              <a:t>Sales@SundayBizSys.com</a:t>
            </a:r>
            <a:endParaRPr b="0" lang="en-US" sz="1700" strike="noStrike" u="none">
              <a:solidFill>
                <a:srgbClr val="090d3a"/>
              </a:solidFill>
              <a:effectLst/>
              <a:uFillTx/>
              <a:latin typeface="Tahoma"/>
            </a:endParaRPr>
          </a:p>
          <a:p>
            <a:pPr lvl="1" marL="687240" indent="0">
              <a:spcBef>
                <a:spcPts val="425"/>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700" strike="noStrike" u="none">
              <a:solidFill>
                <a:srgbClr val="090d3a"/>
              </a:solidFill>
              <a:effectLst/>
              <a:uFillTx/>
              <a:latin typeface="Tahoma"/>
            </a:endParaRPr>
          </a:p>
        </p:txBody>
      </p:sp>
    </p:spTree>
  </p:cSld>
  <p:transition>
    <p:fade/>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 Box 3"/>
          <p:cNvSpPr/>
          <p:nvPr/>
        </p:nvSpPr>
        <p:spPr>
          <a:xfrm>
            <a:off x="2550960" y="3033720"/>
            <a:ext cx="6420600" cy="515880"/>
          </a:xfrm>
          <a:prstGeom prst="rect">
            <a:avLst/>
          </a:prstGeom>
          <a:noFill/>
          <a:ln w="0">
            <a:noFill/>
          </a:ln>
        </p:spPr>
        <p:style>
          <a:lnRef idx="0"/>
          <a:fillRef idx="0"/>
          <a:effectRef idx="0"/>
          <a:fontRef idx="minor"/>
        </p:style>
        <p:txBody>
          <a:bodyPr wrap="none" lIns="90360" rIns="90360" tIns="44280" bIns="44280" anchor="t">
            <a:spAutoFit/>
          </a:bodyPr>
          <a:p>
            <a:pPr marL="228600" indent="-228600" algn="ctr">
              <a:lnSpc>
                <a:spcPct val="100000"/>
              </a:lnSpc>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i="1" lang="en-US" sz="2800" strike="noStrike" u="none">
                <a:solidFill>
                  <a:srgbClr val="919191"/>
                </a:solidFill>
                <a:effectLst/>
                <a:uFillTx/>
                <a:latin typeface="Verdana"/>
              </a:rPr>
              <a:t>The Best Value in QMS Software</a:t>
            </a:r>
            <a:endParaRPr b="0" lang="en-US" sz="2800" strike="noStrike" u="none">
              <a:solidFill>
                <a:srgbClr val="000000"/>
              </a:solidFill>
              <a:effectLst/>
              <a:uFillTx/>
              <a:latin typeface="Book Antiqua"/>
            </a:endParaRPr>
          </a:p>
        </p:txBody>
      </p:sp>
      <p:sp>
        <p:nvSpPr>
          <p:cNvPr id="113" name="WordArt 4"/>
          <p:cNvSpPr txBox="1"/>
          <p:nvPr/>
        </p:nvSpPr>
        <p:spPr>
          <a:xfrm>
            <a:off x="581040" y="2111400"/>
            <a:ext cx="6602400" cy="88416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pc="3" strike="noStrike" u="none">
                <a:ln w="9360">
                  <a:solidFill>
                    <a:srgbClr val="919191"/>
                  </a:solidFill>
                  <a:miter/>
                </a:ln>
                <a:solidFill>
                  <a:srgbClr val="ffffff"/>
                </a:solidFill>
                <a:effectLst>
                  <a:outerShdw dist="17819" dir="2700000" blurRad="0" rotWithShape="0">
                    <a:srgbClr val="808080">
                      <a:alpha val="80000"/>
                    </a:srgbClr>
                  </a:outerShdw>
                </a:effectLst>
                <a:uFillTx/>
                <a:latin typeface="Arial Black"/>
              </a:rPr>
              <a:t>Sunday Business Systems</a:t>
            </a:r>
            <a:endParaRPr b="0" i="1" lang="en-US" sz="1100" spc="3" strike="noStrike" u="none">
              <a:ln w="9360">
                <a:solidFill>
                  <a:srgbClr val="919191"/>
                </a:solidFill>
                <a:miter/>
              </a:ln>
              <a:solidFill>
                <a:srgbClr val="ffffff"/>
              </a:solidFill>
              <a:effectLst>
                <a:outerShdw dist="17819" dir="2700000" blurRad="0" rotWithShape="0">
                  <a:srgbClr val="808080">
                    <a:alpha val="80000"/>
                  </a:srgbClr>
                </a:outerShdw>
              </a:effectLst>
              <a:uFillTx/>
              <a:latin typeface="Arial Black"/>
              <a:ea typeface="Arial Black"/>
            </a:endParaRPr>
          </a:p>
        </p:txBody>
      </p:sp>
      <p:sp>
        <p:nvSpPr>
          <p:cNvPr id="114" name="Rectangle 5"/>
          <p:cNvSpPr/>
          <p:nvPr/>
        </p:nvSpPr>
        <p:spPr>
          <a:xfrm>
            <a:off x="2209680" y="4038480"/>
            <a:ext cx="5562720" cy="1463400"/>
          </a:xfrm>
          <a:prstGeom prst="rect">
            <a:avLst/>
          </a:prstGeom>
          <a:noFill/>
          <a:ln w="0">
            <a:noFill/>
          </a:ln>
        </p:spPr>
        <p:style>
          <a:lnRef idx="0"/>
          <a:fillRef idx="0"/>
          <a:effectRef idx="0"/>
          <a:fontRef idx="minor"/>
        </p:style>
        <p:txBody>
          <a:bodyPr lIns="90360" rIns="90360" tIns="44280" bIns="44280" anchor="t">
            <a:spAutoFit/>
          </a:bodyPr>
          <a:p>
            <a:pPr marL="228600" indent="-228600">
              <a:lnSpc>
                <a:spcPct val="100000"/>
              </a:lnSpc>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800" strike="noStrike" u="none">
                <a:solidFill>
                  <a:srgbClr val="090d3a"/>
                </a:solidFill>
                <a:effectLst/>
                <a:uFillTx/>
                <a:latin typeface="Verdana"/>
              </a:rPr>
              <a:t>Visit </a:t>
            </a:r>
            <a:r>
              <a:rPr b="0" lang="en-US" sz="1800" strike="noStrike" u="sng">
                <a:solidFill>
                  <a:srgbClr val="fc0128"/>
                </a:solidFill>
                <a:effectLst/>
                <a:uFillTx/>
                <a:latin typeface="Verdana"/>
                <a:hlinkClick r:id="rId1"/>
              </a:rPr>
              <a:t>www.SundayBizSys.com</a:t>
            </a:r>
            <a:r>
              <a:rPr b="0" lang="en-US" sz="1800" strike="noStrike" u="none">
                <a:solidFill>
                  <a:srgbClr val="090d3a"/>
                </a:solidFill>
                <a:effectLst/>
                <a:uFillTx/>
                <a:latin typeface="Verdana"/>
              </a:rPr>
              <a:t> for:</a:t>
            </a:r>
            <a:endParaRPr b="0" lang="en-US" sz="1800" strike="noStrike" u="none">
              <a:solidFill>
                <a:srgbClr val="000000"/>
              </a:solidFill>
              <a:effectLst/>
              <a:uFillTx/>
              <a:latin typeface="Book Antiqua"/>
            </a:endParaRPr>
          </a:p>
          <a:p>
            <a:pPr lvl="3" marL="1371600">
              <a:lnSpc>
                <a:spcPct val="100000"/>
              </a:lnSpc>
              <a:buClr>
                <a:srgbClr val="090d3a"/>
              </a:buClr>
              <a:buFont typeface="Verdana"/>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800" strike="noStrike" u="none">
                <a:solidFill>
                  <a:srgbClr val="090d3a"/>
                </a:solidFill>
                <a:effectLst/>
                <a:uFillTx/>
                <a:latin typeface="Verdana"/>
              </a:rPr>
              <a:t>Additional information</a:t>
            </a:r>
            <a:endParaRPr b="0" lang="en-US" sz="1800" strike="noStrike" u="none">
              <a:solidFill>
                <a:srgbClr val="000000"/>
              </a:solidFill>
              <a:effectLst/>
              <a:uFillTx/>
              <a:latin typeface="Book Antiqua"/>
            </a:endParaRPr>
          </a:p>
          <a:p>
            <a:pPr lvl="3" marL="1371600">
              <a:lnSpc>
                <a:spcPct val="100000"/>
              </a:lnSpc>
              <a:buClr>
                <a:srgbClr val="090d3a"/>
              </a:buClr>
              <a:buFont typeface="Verdana"/>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800" strike="noStrike" u="none">
                <a:solidFill>
                  <a:srgbClr val="090d3a"/>
                </a:solidFill>
                <a:effectLst/>
                <a:uFillTx/>
                <a:latin typeface="Verdana"/>
              </a:rPr>
              <a:t>Free product demos</a:t>
            </a:r>
            <a:endParaRPr b="0" lang="en-US" sz="1800" strike="noStrike" u="none">
              <a:solidFill>
                <a:srgbClr val="000000"/>
              </a:solidFill>
              <a:effectLst/>
              <a:uFillTx/>
              <a:latin typeface="Book Antiqua"/>
            </a:endParaRPr>
          </a:p>
          <a:p>
            <a:pPr lvl="3" marL="1371600">
              <a:lnSpc>
                <a:spcPct val="100000"/>
              </a:lnSpc>
              <a:buClr>
                <a:srgbClr val="090d3a"/>
              </a:buClr>
              <a:buFont typeface="Verdana"/>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800" strike="noStrike" u="none">
                <a:solidFill>
                  <a:srgbClr val="090d3a"/>
                </a:solidFill>
                <a:effectLst/>
                <a:uFillTx/>
                <a:latin typeface="Verdana"/>
              </a:rPr>
              <a:t>Pricing</a:t>
            </a:r>
            <a:endParaRPr b="0" lang="en-US" sz="1800" strike="noStrike" u="none">
              <a:solidFill>
                <a:srgbClr val="000000"/>
              </a:solidFill>
              <a:effectLst/>
              <a:uFillTx/>
              <a:latin typeface="Book Antiqua"/>
            </a:endParaRPr>
          </a:p>
          <a:p>
            <a:pPr lvl="3" marL="1371600">
              <a:lnSpc>
                <a:spcPct val="100000"/>
              </a:lnSpc>
              <a:buClr>
                <a:srgbClr val="090d3a"/>
              </a:buClr>
              <a:buFont typeface="Verdana"/>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800" strike="noStrike" u="none">
                <a:solidFill>
                  <a:srgbClr val="090d3a"/>
                </a:solidFill>
                <a:effectLst/>
                <a:uFillTx/>
                <a:latin typeface="Verdana"/>
              </a:rPr>
              <a:t>Links to purchase software</a:t>
            </a:r>
            <a:endParaRPr b="0" lang="en-US" sz="1800" strike="noStrike" u="none">
              <a:solidFill>
                <a:srgbClr val="000000"/>
              </a:solidFill>
              <a:effectLst/>
              <a:uFillTx/>
              <a:latin typeface="Book Antiqua"/>
            </a:endParaRPr>
          </a:p>
        </p:txBody>
      </p:sp>
      <p:sp>
        <p:nvSpPr>
          <p:cNvPr id="115" name="Rectangle 7"/>
          <p:cNvSpPr/>
          <p:nvPr/>
        </p:nvSpPr>
        <p:spPr>
          <a:xfrm>
            <a:off x="1933560" y="6093000"/>
            <a:ext cx="5508720" cy="609480"/>
          </a:xfrm>
          <a:prstGeom prst="rect">
            <a:avLst/>
          </a:prstGeom>
          <a:noFill/>
          <a:ln w="0">
            <a:noFill/>
          </a:ln>
        </p:spPr>
        <p:style>
          <a:lnRef idx="0"/>
          <a:fillRef idx="0"/>
          <a:effectRef idx="0"/>
          <a:fontRef idx="minor"/>
        </p:style>
        <p:txBody>
          <a:bodyPr lIns="90360" rIns="90360" tIns="44280" bIns="44280" anchor="ctr">
            <a:normAutofit/>
          </a:bodyPr>
          <a:p>
            <a:pPr algn="ctr">
              <a:lnSpc>
                <a:spcPct val="100000"/>
              </a:lnSpc>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800" strike="noStrike" u="none">
                <a:solidFill>
                  <a:srgbClr val="000000"/>
                </a:solidFill>
                <a:effectLst/>
                <a:uFillTx/>
                <a:latin typeface="Segoe Semibold"/>
                <a:ea typeface="Arial"/>
              </a:rPr>
              <a:t>© 2023 Sunday Business Systems. All rights reserved.  This presentation is for informational purposes only.   Sunday Business Systems MAKES NO WARRANTIES, EXPRESS OR IMPLIED, IN THIS SUMMARY. Microsoft is a registered trademark of Microsoft Corporation in the United States and/or other countries.</a:t>
            </a:r>
            <a:endParaRPr b="0" lang="en-US" sz="800" strike="noStrike" u="none">
              <a:solidFill>
                <a:srgbClr val="000000"/>
              </a:solidFill>
              <a:effectLst/>
              <a:uFillTx/>
              <a:latin typeface="Book Antiqua"/>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ISO 9001:2015 </a:t>
            </a:r>
            <a:r>
              <a:rPr b="1" lang="en-US" sz="2400" strike="noStrike" u="none">
                <a:solidFill>
                  <a:srgbClr val="0070c0"/>
                </a:solidFill>
                <a:effectLst/>
                <a:uFillTx/>
                <a:latin typeface="Tahoma"/>
              </a:rPr>
              <a:t>Compliance</a:t>
            </a:r>
            <a:endParaRPr b="1" lang="en-US" sz="2400" strike="noStrike" u="none">
              <a:solidFill>
                <a:srgbClr val="090d3a"/>
              </a:solidFill>
              <a:effectLst/>
              <a:uFillTx/>
              <a:latin typeface="Tahoma"/>
            </a:endParaRPr>
          </a:p>
        </p:txBody>
      </p:sp>
      <p:sp>
        <p:nvSpPr>
          <p:cNvPr id="28" name=""/>
          <p:cNvSpPr txBox="1"/>
          <p:nvPr/>
        </p:nvSpPr>
        <p:spPr>
          <a:xfrm>
            <a:off x="304920" y="99072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SBS Vendor Management DB is used to</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Establish Vendor Qualification plans </a:t>
            </a:r>
            <a:endParaRPr b="0" lang="en-US" sz="1700" strike="noStrike" u="none">
              <a:solidFill>
                <a:srgbClr val="090d3a"/>
              </a:solidFill>
              <a:effectLst/>
              <a:uFillTx/>
              <a:latin typeface="Tahoma"/>
            </a:endParaRPr>
          </a:p>
          <a:p>
            <a:pPr lvl="2" marL="1143000" indent="-228600">
              <a:spcBef>
                <a:spcPts val="374"/>
              </a:spcBef>
              <a:buClr>
                <a:srgbClr val="0070c0"/>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070c0"/>
                </a:solidFill>
                <a:effectLst/>
                <a:uFillTx/>
                <a:latin typeface="Tahoma"/>
              </a:rPr>
              <a:t>Complies with “determine and apply criteria for…external providers”</a:t>
            </a:r>
            <a:endParaRPr b="0" lang="en-US" sz="15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Qualify Vendors</a:t>
            </a:r>
            <a:endParaRPr b="0" lang="en-US" sz="1700" strike="noStrike" u="none">
              <a:solidFill>
                <a:srgbClr val="090d3a"/>
              </a:solidFill>
              <a:effectLst/>
              <a:uFillTx/>
              <a:latin typeface="Tahoma"/>
            </a:endParaRPr>
          </a:p>
          <a:p>
            <a:pPr lvl="2" marL="1143000" indent="-228600">
              <a:spcBef>
                <a:spcPts val="374"/>
              </a:spcBef>
              <a:buClr>
                <a:srgbClr val="0070c0"/>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070c0"/>
                </a:solidFill>
                <a:effectLst/>
                <a:uFillTx/>
                <a:latin typeface="Tahoma"/>
              </a:rPr>
              <a:t>Complies with “…the evaluation and selection…of external providers”</a:t>
            </a:r>
            <a:endParaRPr b="0" lang="en-US" sz="15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Re-Qualify Vendors</a:t>
            </a:r>
            <a:endParaRPr b="0" lang="en-US" sz="1700" strike="noStrike" u="none">
              <a:solidFill>
                <a:srgbClr val="090d3a"/>
              </a:solidFill>
              <a:effectLst/>
              <a:uFillTx/>
              <a:latin typeface="Tahoma"/>
            </a:endParaRPr>
          </a:p>
          <a:p>
            <a:pPr lvl="2" marL="1143000" indent="-228600">
              <a:spcBef>
                <a:spcPts val="374"/>
              </a:spcBef>
              <a:buClr>
                <a:srgbClr val="0070c0"/>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070c0"/>
                </a:solidFill>
                <a:effectLst/>
                <a:uFillTx/>
                <a:latin typeface="Tahoma"/>
              </a:rPr>
              <a:t>Complies with “…apply criteria for the…re-evaluation of external providers”</a:t>
            </a:r>
            <a:endParaRPr b="0" lang="en-US" sz="15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Maintain a paperless record of all qualifications and re-qualifications</a:t>
            </a:r>
            <a:endParaRPr b="0" lang="en-US" sz="1700" strike="noStrike" u="none">
              <a:solidFill>
                <a:srgbClr val="090d3a"/>
              </a:solidFill>
              <a:effectLst/>
              <a:uFillTx/>
              <a:latin typeface="Tahoma"/>
            </a:endParaRPr>
          </a:p>
          <a:p>
            <a:pPr lvl="2" marL="1143000" indent="-228600">
              <a:spcBef>
                <a:spcPts val="374"/>
              </a:spcBef>
              <a:buClr>
                <a:srgbClr val="0070c0"/>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070c0"/>
                </a:solidFill>
                <a:effectLst/>
                <a:uFillTx/>
                <a:latin typeface="Tahoma"/>
              </a:rPr>
              <a:t>Complies with “retain documented information of these activities”</a:t>
            </a:r>
            <a:endParaRPr b="0" lang="en-US" sz="15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Quickly generate reports showing when qualification and requalification is required</a:t>
            </a:r>
            <a:endParaRPr b="0" lang="en-US" sz="17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5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Traditional Methods</a:t>
            </a:r>
            <a:endParaRPr b="1" lang="en-US" sz="2400" strike="noStrike" u="none">
              <a:solidFill>
                <a:srgbClr val="090d3a"/>
              </a:solidFill>
              <a:effectLst/>
              <a:uFillTx/>
              <a:latin typeface="Tahoma"/>
            </a:endParaRPr>
          </a:p>
        </p:txBody>
      </p:sp>
      <p:sp>
        <p:nvSpPr>
          <p:cNvPr id="30"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Excel Spreadsheets</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Paper files filled with </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Vendor Surveys, </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performance data</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On-time delivery reports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Non-conformance reports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Return to vendor</a:t>
            </a:r>
            <a:endParaRPr b="0" lang="en-US" sz="1700" strike="noStrike" u="none">
              <a:solidFill>
                <a:srgbClr val="090d3a"/>
              </a:solidFill>
              <a:effectLst/>
              <a:uFillTx/>
              <a:latin typeface="Tahoma"/>
            </a:endParaRPr>
          </a:p>
          <a:p>
            <a:pPr lvl="1" marL="687240" indent="0">
              <a:spcBef>
                <a:spcPts val="425"/>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7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Problems</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Time consuming</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Requires large storage area</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Difficult to manage</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Difficult to audit</a:t>
            </a:r>
            <a:endParaRPr b="0" lang="en-US" sz="1700" strike="noStrike" u="none">
              <a:solidFill>
                <a:srgbClr val="090d3a"/>
              </a:solidFill>
              <a:effectLst/>
              <a:uFillTx/>
              <a:latin typeface="Tahoma"/>
            </a:endParaRPr>
          </a:p>
        </p:txBody>
      </p:sp>
      <p:pic>
        <p:nvPicPr>
          <p:cNvPr id="31" name="Picture 1" descr=""/>
          <p:cNvPicPr/>
          <p:nvPr/>
        </p:nvPicPr>
        <p:blipFill>
          <a:blip r:embed="rId1"/>
          <a:stretch/>
        </p:blipFill>
        <p:spPr>
          <a:xfrm>
            <a:off x="5257800" y="2819520"/>
            <a:ext cx="3021120" cy="2500200"/>
          </a:xfrm>
          <a:prstGeom prst="rect">
            <a:avLst/>
          </a:prstGeom>
          <a:noFill/>
          <a:ln w="0">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SBS Vendor Management</a:t>
            </a:r>
            <a:endParaRPr b="1" lang="en-US" sz="2400" strike="noStrike" u="none">
              <a:solidFill>
                <a:srgbClr val="090d3a"/>
              </a:solidFill>
              <a:effectLst/>
              <a:uFillTx/>
              <a:latin typeface="Tahoma"/>
            </a:endParaRPr>
          </a:p>
        </p:txBody>
      </p:sp>
      <p:sp>
        <p:nvSpPr>
          <p:cNvPr id="33"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Easy to use, menu driven</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Tracks detailed vendor information</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General contact information</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Allows multiple contacts for each vendor</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Vendor Type</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Vendor Status</a:t>
            </a:r>
            <a:endParaRPr b="0" lang="en-US" sz="17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Define unique Qualification plans</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Different vendors may have different plans</a:t>
            </a:r>
            <a:endParaRPr b="0" lang="en-US" sz="17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Record Qualification results</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Track re-certification status</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Full set of reports</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Email reports directly </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Export data to Excel for analysis</a:t>
            </a:r>
            <a:endParaRPr b="0" lang="en-US" sz="17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Built using Microsoft Access</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Runtime version of Access is included</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No need to purchase Microsoft Access separately</a:t>
            </a:r>
            <a:endParaRPr b="0" lang="en-US" sz="1700" strike="noStrike" u="none">
              <a:solidFill>
                <a:srgbClr val="090d3a"/>
              </a:solidFill>
              <a:effectLst/>
              <a:uFillTx/>
              <a:latin typeface="Tahoma"/>
            </a:endParaRPr>
          </a:p>
          <a:p>
            <a:pPr marL="228600" indent="0">
              <a:lnSpc>
                <a:spcPct val="90000"/>
              </a:lnSpc>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pic>
        <p:nvPicPr>
          <p:cNvPr id="34" name="Picture 2" descr=""/>
          <p:cNvPicPr/>
          <p:nvPr/>
        </p:nvPicPr>
        <p:blipFill>
          <a:blip r:embed="rId1"/>
          <a:stretch/>
        </p:blipFill>
        <p:spPr>
          <a:xfrm>
            <a:off x="5450040" y="1181160"/>
            <a:ext cx="3362040" cy="2247840"/>
          </a:xfrm>
          <a:prstGeom prst="rect">
            <a:avLst/>
          </a:prstGeom>
          <a:noFill/>
          <a:ln w="0">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 name="PlaceHolder 1"/>
          <p:cNvSpPr>
            <a:spLocks noGrp="1"/>
          </p:cNvSpPr>
          <p:nvPr>
            <p:ph type="title"/>
          </p:nvPr>
        </p:nvSpPr>
        <p:spPr>
          <a:xfrm>
            <a:off x="380880" y="1717560"/>
            <a:ext cx="7772400" cy="1470240"/>
          </a:xfrm>
          <a:prstGeom prst="rect">
            <a:avLst/>
          </a:prstGeom>
          <a:noFill/>
          <a:ln w="0">
            <a:noFill/>
          </a:ln>
        </p:spPr>
        <p:txBody>
          <a:bodyPr lIns="90360" rIns="90360" tIns="44280" bIns="44280" anchor="ctr">
            <a:noAutofit/>
          </a:bodyPr>
          <a:p>
            <a:pPr indent="0">
              <a:lnSpc>
                <a:spcPct val="10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ahoma"/>
              </a:rPr>
              <a:t>Database Set-up and Configuration</a:t>
            </a:r>
            <a:endParaRPr b="1" lang="en-US" sz="2800" strike="noStrike" u="none">
              <a:solidFill>
                <a:srgbClr val="090d3a"/>
              </a:solidFill>
              <a:effectLst/>
              <a:uFillTx/>
              <a:latin typeface="Tahoma"/>
            </a:endParaRPr>
          </a:p>
        </p:txBody>
      </p:sp>
      <p:sp>
        <p:nvSpPr>
          <p:cNvPr id="36" name="PlaceHolder 2"/>
          <p:cNvSpPr>
            <a:spLocks noGrp="1"/>
          </p:cNvSpPr>
          <p:nvPr>
            <p:ph type="subTitle"/>
          </p:nvPr>
        </p:nvSpPr>
        <p:spPr>
          <a:xfrm>
            <a:off x="380520" y="3301920"/>
            <a:ext cx="6248520" cy="609840"/>
          </a:xfrm>
          <a:prstGeom prst="rect">
            <a:avLst/>
          </a:prstGeom>
          <a:noFill/>
          <a:ln w="0">
            <a:noFill/>
          </a:ln>
        </p:spPr>
        <p:txBody>
          <a:bodyPr lIns="0" rIns="0" tIns="0" bIns="0" anchor="ctr">
            <a:spAutoFit/>
          </a:bodyPr>
          <a:p>
            <a:pPr indent="0" algn="ctr">
              <a:spcBef>
                <a:spcPts val="476"/>
              </a:spcBef>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500" strike="noStrike" u="none">
              <a:solidFill>
                <a:srgbClr val="000000"/>
              </a:solidFill>
              <a:effectLst/>
              <a:uFillTx/>
              <a:latin typeface="Tahoma"/>
            </a:endParaRPr>
          </a:p>
        </p:txBody>
      </p:sp>
      <p:pic>
        <p:nvPicPr>
          <p:cNvPr id="37" name="Picture 5" descr="Image result for set-up"/>
          <p:cNvPicPr/>
          <p:nvPr/>
        </p:nvPicPr>
        <p:blipFill>
          <a:blip r:embed="rId1"/>
          <a:stretch/>
        </p:blipFill>
        <p:spPr>
          <a:xfrm>
            <a:off x="5638680" y="3124080"/>
            <a:ext cx="2637000" cy="2637000"/>
          </a:xfrm>
          <a:prstGeom prst="rect">
            <a:avLst/>
          </a:prstGeom>
          <a:noFill/>
          <a:ln w="0">
            <a:noFill/>
          </a:ln>
        </p:spPr>
      </p:pic>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Easy Installation</a:t>
            </a:r>
            <a:endParaRPr b="1" lang="en-US" sz="2400" strike="noStrike" u="none">
              <a:solidFill>
                <a:srgbClr val="090d3a"/>
              </a:solidFill>
              <a:effectLst/>
              <a:uFillTx/>
              <a:latin typeface="Tahoma"/>
            </a:endParaRPr>
          </a:p>
        </p:txBody>
      </p:sp>
      <p:sp>
        <p:nvSpPr>
          <p:cNvPr id="39" name=""/>
          <p:cNvSpPr txBox="1"/>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Download the demo database</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Save or copy the </a:t>
            </a:r>
            <a:r>
              <a:rPr b="0" i="1" lang="en-US" sz="1900" strike="noStrike" u="none">
                <a:solidFill>
                  <a:srgbClr val="090d3a"/>
                </a:solidFill>
                <a:effectLst/>
                <a:uFillTx/>
                <a:latin typeface="Tahoma"/>
              </a:rPr>
              <a:t>VendorMgmt.accde </a:t>
            </a:r>
            <a:r>
              <a:rPr b="0" lang="en-US" sz="1900" strike="noStrike" u="none">
                <a:solidFill>
                  <a:srgbClr val="090d3a"/>
                </a:solidFill>
                <a:effectLst/>
                <a:uFillTx/>
                <a:latin typeface="Tahoma"/>
              </a:rPr>
              <a:t>or </a:t>
            </a:r>
            <a:r>
              <a:rPr b="0" i="1" lang="en-US" sz="1900" strike="noStrike" u="none">
                <a:solidFill>
                  <a:srgbClr val="090d3a"/>
                </a:solidFill>
                <a:effectLst/>
                <a:uFillTx/>
                <a:latin typeface="Tahoma"/>
              </a:rPr>
              <a:t>VendorMgmt.mde</a:t>
            </a:r>
            <a:r>
              <a:rPr b="0" lang="en-US" sz="1900" strike="noStrike" u="none">
                <a:solidFill>
                  <a:srgbClr val="090d3a"/>
                </a:solidFill>
                <a:effectLst/>
                <a:uFillTx/>
                <a:latin typeface="Tahoma"/>
              </a:rPr>
              <a:t> file to a designated folder on your Network File Server</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Once purchased, register the demo database (enter the Product Key)</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Ensure all Workstations have </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Microsoft Access or the free Runtime version of Microsoft Access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Read and write privileges to the designated folder on the Network File Server</a:t>
            </a:r>
            <a:endParaRPr b="0" lang="en-US" sz="1700" strike="noStrike" u="none">
              <a:solidFill>
                <a:srgbClr val="090d3a"/>
              </a:solidFill>
              <a:effectLst/>
              <a:uFillTx/>
              <a:latin typeface="Tahoma"/>
            </a:endParaRPr>
          </a:p>
        </p:txBody>
      </p:sp>
      <p:sp>
        <p:nvSpPr>
          <p:cNvPr id="40" name="TextBox 5"/>
          <p:cNvSpPr/>
          <p:nvPr/>
        </p:nvSpPr>
        <p:spPr>
          <a:xfrm>
            <a:off x="152280" y="5943600"/>
            <a:ext cx="8566200" cy="261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Book Antiqua"/>
              </a:rPr>
              <a:t>Note:  The above graphic is for stand alone Access databases - SQL configurations are different</a:t>
            </a:r>
            <a:endParaRPr b="0" lang="en-US" sz="1100" strike="noStrike" u="none">
              <a:solidFill>
                <a:srgbClr val="000000"/>
              </a:solidFill>
              <a:effectLst/>
              <a:uFillTx/>
              <a:latin typeface="Book Antiqua"/>
            </a:endParaRPr>
          </a:p>
        </p:txBody>
      </p:sp>
      <p:pic>
        <p:nvPicPr>
          <p:cNvPr id="41" name="Picture 1" descr=""/>
          <p:cNvPicPr/>
          <p:nvPr/>
        </p:nvPicPr>
        <p:blipFill>
          <a:blip r:embed="rId1"/>
          <a:stretch/>
        </p:blipFill>
        <p:spPr>
          <a:xfrm>
            <a:off x="1838160" y="3348000"/>
            <a:ext cx="5400720" cy="2600280"/>
          </a:xfrm>
          <a:prstGeom prst="rect">
            <a:avLst/>
          </a:prstGeom>
          <a:noFill/>
          <a:ln w="0">
            <a:noFill/>
          </a:ln>
        </p:spPr>
      </p:pic>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Login Screen</a:t>
            </a:r>
            <a:endParaRPr b="1" lang="en-US" sz="2400" strike="noStrike" u="none">
              <a:solidFill>
                <a:srgbClr val="090d3a"/>
              </a:solidFill>
              <a:effectLst/>
              <a:uFillTx/>
              <a:latin typeface="Tahoma"/>
            </a:endParaRPr>
          </a:p>
        </p:txBody>
      </p:sp>
      <p:sp>
        <p:nvSpPr>
          <p:cNvPr id="43"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login process limits access to the database features</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Demo version includes dummy data and employees</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Admin is the default login for demo versions (unregistered)</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Admin has full Database privileges </a:t>
            </a:r>
            <a:endParaRPr b="0" lang="en-US" sz="17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Employee: Admin</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Password: admin</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All other employees password = pw</a:t>
            </a:r>
            <a:endParaRPr b="0" lang="en-US" sz="1500" strike="noStrike" u="none">
              <a:solidFill>
                <a:srgbClr val="090d3a"/>
              </a:solidFill>
              <a:effectLst/>
              <a:uFillTx/>
              <a:latin typeface="Tahoma"/>
            </a:endParaRPr>
          </a:p>
        </p:txBody>
      </p:sp>
      <p:pic>
        <p:nvPicPr>
          <p:cNvPr id="44" name="Picture 2" descr=""/>
          <p:cNvPicPr/>
          <p:nvPr/>
        </p:nvPicPr>
        <p:blipFill>
          <a:blip r:embed="rId1"/>
          <a:stretch/>
        </p:blipFill>
        <p:spPr>
          <a:xfrm>
            <a:off x="2590920" y="3236760"/>
            <a:ext cx="4124160" cy="2759400"/>
          </a:xfrm>
          <a:prstGeom prst="rect">
            <a:avLst/>
          </a:prstGeom>
          <a:noFill/>
          <a:ln w="0">
            <a:noFill/>
          </a:ln>
        </p:spPr>
      </p:pic>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The Main Menu</a:t>
            </a:r>
            <a:endParaRPr b="1" lang="en-US" sz="2400" strike="noStrike" u="none">
              <a:solidFill>
                <a:srgbClr val="090d3a"/>
              </a:solidFill>
              <a:effectLst/>
              <a:uFillTx/>
              <a:latin typeface="Tahoma"/>
            </a:endParaRPr>
          </a:p>
        </p:txBody>
      </p:sp>
      <p:sp>
        <p:nvSpPr>
          <p:cNvPr id="46" name=""/>
          <p:cNvSpPr txBox="1"/>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Large buttons to make navigation easy</a:t>
            </a:r>
            <a:endParaRPr b="0" lang="en-US" sz="1900" strike="noStrike" u="none">
              <a:solidFill>
                <a:srgbClr val="090d3a"/>
              </a:solidFill>
              <a:effectLst/>
              <a:uFillTx/>
              <a:latin typeface="Tahoma"/>
            </a:endParaRPr>
          </a:p>
        </p:txBody>
      </p:sp>
      <p:pic>
        <p:nvPicPr>
          <p:cNvPr id="47" name="Picture 2" descr=""/>
          <p:cNvPicPr/>
          <p:nvPr/>
        </p:nvPicPr>
        <p:blipFill>
          <a:blip r:embed="rId1"/>
          <a:stretch/>
        </p:blipFill>
        <p:spPr>
          <a:xfrm>
            <a:off x="1666800" y="1295280"/>
            <a:ext cx="5810400" cy="4695840"/>
          </a:xfrm>
          <a:prstGeom prst="rect">
            <a:avLst/>
          </a:prstGeom>
          <a:noFill/>
          <a:ln w="0">
            <a:noFill/>
          </a:ln>
        </p:spPr>
      </p:pic>
    </p:spTree>
  </p:cSld>
  <p:transition>
    <p:fade/>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1243</TotalTime>
  <Application>LibreOffice/25.2.3.2$Linux_X86_64 LibreOffice_project/520$Build-2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2003-02-13T22:16:03Z</dcterms:created>
  <dc:creator>Andrew Stack</dc:creator>
  <dc:description/>
  <dc:language>en-US</dc:language>
  <cp:lastModifiedBy>Andrew Stack</cp:lastModifiedBy>
  <dcterms:modified xsi:type="dcterms:W3CDTF">2024-05-08T02:26:06Z</dcterms:modified>
  <cp:revision>95</cp:revision>
  <dc:subject/>
  <dc:title>Document Control Training</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7</vt:r8>
  </property>
</Properties>
</file>