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4.png" ContentType="image/png"/>
  <Override PartName="/ppt/media/image5.png" ContentType="image/png"/>
  <Override PartName="/ppt/media/image37.png" ContentType="image/png"/>
  <Override PartName="/ppt/media/image20.png" ContentType="image/png"/>
  <Override PartName="/ppt/media/image9.png" ContentType="image/png"/>
  <Override PartName="/ppt/media/image18.png" ContentType="image/png"/>
  <Override PartName="/ppt/media/image4.png" ContentType="image/png"/>
  <Override PartName="/ppt/media/image13.png" ContentType="image/png"/>
  <Override PartName="/ppt/media/image32.png" ContentType="image/png"/>
  <Override PartName="/ppt/media/image35.jpeg" ContentType="image/jpeg"/>
  <Override PartName="/ppt/media/image12.png" ContentType="image/png"/>
  <Override PartName="/ppt/media/image3.png" ContentType="image/png"/>
  <Override PartName="/ppt/media/image40.png" ContentType="image/png"/>
  <Override PartName="/ppt/media/image41.png" ContentType="image/png"/>
  <Override PartName="/ppt/media/image30.png" ContentType="image/png"/>
  <Override PartName="/ppt/media/image42.png" ContentType="image/png"/>
  <Override PartName="/ppt/media/image31.png" ContentType="image/png"/>
  <Override PartName="/ppt/media/image4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34.png" ContentType="image/png"/>
  <Override PartName="/ppt/media/image39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38.png" ContentType="image/png"/>
  <Override PartName="/ppt/media/image6.png" ContentType="image/png"/>
  <Override PartName="/ppt/media/image15.png" ContentType="image/png"/>
  <Override PartName="/ppt/media/image36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_rels/slide16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7.xml.rels" ContentType="application/vnd.openxmlformats-package.relationships+xml"/>
  <Override PartName="/ppt/slides/_rels/slide2.xml.rels" ContentType="application/vnd.openxmlformats-package.relationships+xml"/>
  <Override PartName="/ppt/slides/_rels/slide38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notesSlides/_rels/notesSlide38.xml.rels" ContentType="application/vnd.openxmlformats-package.relationships+xml"/>
  <Override PartName="/ppt/notesSlides/notesSlide3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/>
  <p:notesSz cx="7315200" cy="9601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0" y="0"/>
            <a:ext cx="7315200" cy="9601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170160" cy="47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dt" idx="1"/>
          </p:nvPr>
        </p:nvSpPr>
        <p:spPr>
          <a:xfrm>
            <a:off x="4142880" y="0"/>
            <a:ext cx="3170520" cy="47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Img"/>
          </p:nvPr>
        </p:nvSpPr>
        <p:spPr>
          <a:xfrm>
            <a:off x="1257120" y="720360"/>
            <a:ext cx="4800600" cy="36003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move the slide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31880" y="4560480"/>
            <a:ext cx="5851440" cy="431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ftr" idx="2"/>
          </p:nvPr>
        </p:nvSpPr>
        <p:spPr>
          <a:xfrm>
            <a:off x="0" y="9120240"/>
            <a:ext cx="3170160" cy="47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sldNum" idx="3"/>
          </p:nvPr>
        </p:nvSpPr>
        <p:spPr>
          <a:xfrm>
            <a:off x="4142880" y="9120240"/>
            <a:ext cx="3170520" cy="47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AF39840-5130-4D30-A8D7-57C952CCB9E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7"/>
          <p:cNvSpPr/>
          <p:nvPr/>
        </p:nvSpPr>
        <p:spPr>
          <a:xfrm>
            <a:off x="4143240" y="9120240"/>
            <a:ext cx="317052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4390E73-0471-41DB-B3ED-64B67AE32517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31880" y="4560480"/>
            <a:ext cx="5851440" cy="43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" name="Line 3"/>
          <p:cNvSpPr/>
          <p:nvPr/>
        </p:nvSpPr>
        <p:spPr>
          <a:xfrm>
            <a:off x="0" y="738360"/>
            <a:ext cx="911844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476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>
              <a:spcBef>
                <a:spcPts val="476"/>
              </a:spcBef>
              <a:buClr>
                <a:srgbClr val="090d3a"/>
              </a:buClr>
              <a:buFont typeface="Tahoma"/>
              <a:buChar char="–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4" marL="2413080" indent="-228600">
              <a:spcBef>
                <a:spcPts val="476"/>
              </a:spcBef>
              <a:buClr>
                <a:srgbClr val="090d3a"/>
              </a:buClr>
              <a:buFont typeface="Franklin Gothic Book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Fifth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5" marL="2413080" indent="-228600">
              <a:spcBef>
                <a:spcPts val="476"/>
              </a:spcBef>
              <a:buClr>
                <a:srgbClr val="000000"/>
              </a:buClr>
              <a:buFont typeface="Franklin Gothic Book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Sixth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6" marL="2413080" indent="-228600">
              <a:spcBef>
                <a:spcPts val="476"/>
              </a:spcBef>
              <a:buClr>
                <a:srgbClr val="000000"/>
              </a:buClr>
              <a:buFont typeface="Franklin Gothic Book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Seventh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0" y="0"/>
            <a:ext cx="9144000" cy="2030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0" y="5969160"/>
            <a:ext cx="9144000" cy="2030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>
              <a:lnSpc>
                <a:spcPct val="100000"/>
              </a:lnSpc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" name="Text Box 8"/>
          <p:cNvSpPr/>
          <p:nvPr/>
        </p:nvSpPr>
        <p:spPr>
          <a:xfrm>
            <a:off x="-93240" y="6367320"/>
            <a:ext cx="343620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>
              <a:lnSpc>
                <a:spcPct val="100000"/>
              </a:lnSpc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"/>
          <p:cNvPicPr/>
          <p:nvPr/>
        </p:nvPicPr>
        <p:blipFill>
          <a:blip r:embed="rId2">
            <a:lum bright="30000"/>
          </a:blip>
          <a:srcRect l="0" t="0" r="0" b="15010"/>
          <a:stretch/>
        </p:blipFill>
        <p:spPr>
          <a:xfrm>
            <a:off x="-19080" y="209520"/>
            <a:ext cx="9163080" cy="575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Rectangle 5"/>
          <p:cNvSpPr/>
          <p:nvPr/>
        </p:nvSpPr>
        <p:spPr>
          <a:xfrm>
            <a:off x="0" y="0"/>
            <a:ext cx="9144000" cy="2030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>
                  <a:alpha val="75294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0" y="5969160"/>
            <a:ext cx="9144000" cy="2030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00">
                  <a:alpha val="75294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ffcc00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pic>
        <p:nvPicPr>
          <p:cNvPr id="11" name="Picture 12" descr=""/>
          <p:cNvPicPr/>
          <p:nvPr/>
        </p:nvPicPr>
        <p:blipFill>
          <a:blip r:embed="rId3"/>
          <a:stretch/>
        </p:blipFill>
        <p:spPr>
          <a:xfrm>
            <a:off x="304920" y="423720"/>
            <a:ext cx="2820960" cy="107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476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>
              <a:spcBef>
                <a:spcPts val="476"/>
              </a:spcBef>
              <a:buClr>
                <a:srgbClr val="090d3a"/>
              </a:buClr>
              <a:buFont typeface="Tahoma"/>
              <a:buChar char="–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4" marL="2413080" indent="-228600">
              <a:spcBef>
                <a:spcPts val="476"/>
              </a:spcBef>
              <a:buClr>
                <a:srgbClr val="090d3a"/>
              </a:buClr>
              <a:buFont typeface="Franklin Gothic Book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Fifth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5" marL="2413080" indent="-228600">
              <a:spcBef>
                <a:spcPts val="476"/>
              </a:spcBef>
              <a:buClr>
                <a:srgbClr val="000000"/>
              </a:buClr>
              <a:buFont typeface="Franklin Gothic Book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Sixth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6" marL="2413080" indent="-228600">
              <a:spcBef>
                <a:spcPts val="476"/>
              </a:spcBef>
              <a:buClr>
                <a:srgbClr val="000000"/>
              </a:buClr>
              <a:buFont typeface="Franklin Gothic Book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Seventh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5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hyperlink" Target="http://www.sundaybizsys.com/" TargetMode="Externa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Tips and Tricks</a:t>
            </a:r>
            <a:endParaRPr b="1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380520" y="3301920"/>
            <a:ext cx="6248520" cy="6098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Improve your user experience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Use SBS products more efficiently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ADDING, EDITING, AND DELETING RECORDS</a:t>
            </a:r>
            <a:endParaRPr b="1" lang="en-US" sz="4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722160" y="2906280"/>
            <a:ext cx="7772400" cy="1500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b">
            <a:normAutofit/>
          </a:bodyPr>
          <a:p>
            <a:pPr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Editing a record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66" name="Content Placeholder 3" descr=""/>
          <p:cNvPicPr/>
          <p:nvPr/>
        </p:nvPicPr>
        <p:blipFill>
          <a:blip r:embed="rId1"/>
          <a:stretch/>
        </p:blipFill>
        <p:spPr>
          <a:xfrm>
            <a:off x="609480" y="917640"/>
            <a:ext cx="3002040" cy="487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" name="Picture 4" descr=""/>
          <p:cNvPicPr/>
          <p:nvPr/>
        </p:nvPicPr>
        <p:blipFill>
          <a:blip r:embed="rId2"/>
          <a:stretch/>
        </p:blipFill>
        <p:spPr>
          <a:xfrm>
            <a:off x="4267080" y="884160"/>
            <a:ext cx="3429000" cy="477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Rectangle 5"/>
          <p:cNvSpPr/>
          <p:nvPr/>
        </p:nvSpPr>
        <p:spPr>
          <a:xfrm>
            <a:off x="4114800" y="917640"/>
            <a:ext cx="533520" cy="37764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9" name="Speech Bubble: Rectangle with Corners Rounded 10"/>
          <p:cNvSpPr/>
          <p:nvPr/>
        </p:nvSpPr>
        <p:spPr>
          <a:xfrm>
            <a:off x="4876920" y="1610280"/>
            <a:ext cx="2333520" cy="693720"/>
          </a:xfrm>
          <a:prstGeom prst="wedgeRoundRectCallout">
            <a:avLst>
              <a:gd name="adj1" fmla="val -68893"/>
              <a:gd name="adj2" fmla="val -114467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Record Selector changes to a Pencil when record is being edited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70" name="Speech Bubble: Rectangle with Corners Rounded 11"/>
          <p:cNvSpPr/>
          <p:nvPr/>
        </p:nvSpPr>
        <p:spPr>
          <a:xfrm>
            <a:off x="4876920" y="2449440"/>
            <a:ext cx="2333520" cy="891000"/>
          </a:xfrm>
          <a:prstGeom prst="wedgeRoundRectCallout">
            <a:avLst>
              <a:gd name="adj1" fmla="val -22870"/>
              <a:gd name="adj2" fmla="val -36592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…At this point, a change may be cancelled by pressing the Esc key on the keyboard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71" name="Speech Bubble: Rectangle with Corners Rounded 12"/>
          <p:cNvSpPr/>
          <p:nvPr/>
        </p:nvSpPr>
        <p:spPr>
          <a:xfrm>
            <a:off x="4881600" y="4910760"/>
            <a:ext cx="2328840" cy="693720"/>
          </a:xfrm>
          <a:prstGeom prst="wedgeRoundRectCallout">
            <a:avLst>
              <a:gd name="adj1" fmla="val -22875"/>
              <a:gd name="adj2" fmla="val -46787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…Once a record is saved or deleted, there is no way to cancel or 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Undo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the change.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72" name="Speech Bubble: Rectangle with Corners Rounded 13"/>
          <p:cNvSpPr/>
          <p:nvPr/>
        </p:nvSpPr>
        <p:spPr>
          <a:xfrm>
            <a:off x="4876920" y="3422520"/>
            <a:ext cx="2333520" cy="1286280"/>
          </a:xfrm>
          <a:prstGeom prst="wedgeRoundRectCallout">
            <a:avLst>
              <a:gd name="adj1" fmla="val -22870"/>
              <a:gd name="adj2" fmla="val -39763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To save a record: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on the record selector,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change records,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a save button, or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close the form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Delete a Single Record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74" name="Content Placeholder 6" descr=""/>
          <p:cNvPicPr/>
          <p:nvPr/>
        </p:nvPicPr>
        <p:blipFill>
          <a:blip r:embed="rId1"/>
          <a:stretch/>
        </p:blipFill>
        <p:spPr>
          <a:xfrm>
            <a:off x="228600" y="1800360"/>
            <a:ext cx="8610480" cy="3108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Speech Bubble: Rectangle with Corners Rounded 7"/>
          <p:cNvSpPr/>
          <p:nvPr/>
        </p:nvSpPr>
        <p:spPr>
          <a:xfrm>
            <a:off x="685800" y="2423520"/>
            <a:ext cx="1909800" cy="693720"/>
          </a:xfrm>
          <a:prstGeom prst="wedgeRoundRectCallout">
            <a:avLst>
              <a:gd name="adj1" fmla="val -68884"/>
              <a:gd name="adj2" fmla="val -82000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1) Click Record Selector to highlight the record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76" name="Speech Bubble: Rectangle with Corners Rounded 8"/>
          <p:cNvSpPr/>
          <p:nvPr/>
        </p:nvSpPr>
        <p:spPr>
          <a:xfrm>
            <a:off x="679320" y="3253680"/>
            <a:ext cx="1908360" cy="496440"/>
          </a:xfrm>
          <a:prstGeom prst="wedgeRoundRectCallout">
            <a:avLst>
              <a:gd name="adj1" fmla="val -28916"/>
              <a:gd name="adj2" fmla="val -28625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2) Press DELETE on the keyboard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pic>
        <p:nvPicPr>
          <p:cNvPr id="77" name="Picture 9" descr=""/>
          <p:cNvPicPr/>
          <p:nvPr/>
        </p:nvPicPr>
        <p:blipFill>
          <a:blip r:embed="rId2"/>
          <a:stretch/>
        </p:blipFill>
        <p:spPr>
          <a:xfrm>
            <a:off x="2610000" y="2790720"/>
            <a:ext cx="3924000" cy="127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Speech Bubble: Rectangle with Corners Rounded 10"/>
          <p:cNvSpPr/>
          <p:nvPr/>
        </p:nvSpPr>
        <p:spPr>
          <a:xfrm>
            <a:off x="5025960" y="4405320"/>
            <a:ext cx="1508040" cy="496440"/>
          </a:xfrm>
          <a:prstGeom prst="wedgeRoundRectCallout">
            <a:avLst>
              <a:gd name="adj1" fmla="val -77800"/>
              <a:gd name="adj2" fmla="val -130212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3) Confirm Record Deletion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79" name="Speech Bubble: Rectangle with Corners Rounded 11"/>
          <p:cNvSpPr/>
          <p:nvPr/>
        </p:nvSpPr>
        <p:spPr>
          <a:xfrm>
            <a:off x="2894040" y="5569920"/>
            <a:ext cx="3355920" cy="693720"/>
          </a:xfrm>
          <a:prstGeom prst="wedgeRoundRectCallout">
            <a:avLst>
              <a:gd name="adj1" fmla="val -28916"/>
              <a:gd name="adj2" fmla="val -20541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Note:  Once the DELETE action is confirmed, the records are permanently deleted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Delete Multiple Records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81" name="Content Placeholder 3" descr=""/>
          <p:cNvPicPr/>
          <p:nvPr/>
        </p:nvPicPr>
        <p:blipFill>
          <a:blip r:embed="rId1"/>
          <a:stretch/>
        </p:blipFill>
        <p:spPr>
          <a:xfrm>
            <a:off x="820800" y="917640"/>
            <a:ext cx="742644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Speech Bubble: Rectangle with Corners Rounded 11"/>
          <p:cNvSpPr/>
          <p:nvPr/>
        </p:nvSpPr>
        <p:spPr>
          <a:xfrm>
            <a:off x="380880" y="2426400"/>
            <a:ext cx="1752840" cy="891000"/>
          </a:xfrm>
          <a:prstGeom prst="wedgeRoundRectCallout">
            <a:avLst>
              <a:gd name="adj1" fmla="val -8134"/>
              <a:gd name="adj2" fmla="val 190425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1) Click Record Selector to highlight the 1</a:t>
            </a:r>
            <a:r>
              <a:rPr b="0" lang="en-US" sz="12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st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record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Delete Multiple Records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84" name="Content Placeholder 3" descr=""/>
          <p:cNvPicPr/>
          <p:nvPr/>
        </p:nvPicPr>
        <p:blipFill>
          <a:blip r:embed="rId1"/>
          <a:stretch/>
        </p:blipFill>
        <p:spPr>
          <a:xfrm>
            <a:off x="793800" y="917640"/>
            <a:ext cx="748008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Speech Bubble: Rectangle with Corners Rounded 4"/>
          <p:cNvSpPr/>
          <p:nvPr/>
        </p:nvSpPr>
        <p:spPr>
          <a:xfrm>
            <a:off x="1676520" y="5444280"/>
            <a:ext cx="1752480" cy="693720"/>
          </a:xfrm>
          <a:prstGeom prst="wedgeRoundRectCallout">
            <a:avLst>
              <a:gd name="adj1" fmla="val -83064"/>
              <a:gd name="adj2" fmla="val -104407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2) Hold SHIFT key down and select last record selector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86" name="Speech Bubble: Rectangle with Corners Rounded 5"/>
          <p:cNvSpPr/>
          <p:nvPr/>
        </p:nvSpPr>
        <p:spPr>
          <a:xfrm>
            <a:off x="3733920" y="5677200"/>
            <a:ext cx="1909800" cy="496440"/>
          </a:xfrm>
          <a:prstGeom prst="wedgeRoundRectCallout">
            <a:avLst>
              <a:gd name="adj1" fmla="val -28912"/>
              <a:gd name="adj2" fmla="val -28625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3) Press DELETE on the keyboard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pic>
        <p:nvPicPr>
          <p:cNvPr id="87" name="Picture 6" descr=""/>
          <p:cNvPicPr/>
          <p:nvPr/>
        </p:nvPicPr>
        <p:blipFill>
          <a:blip r:embed="rId2"/>
          <a:stretch/>
        </p:blipFill>
        <p:spPr>
          <a:xfrm>
            <a:off x="2610000" y="2790720"/>
            <a:ext cx="3924000" cy="127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Speech Bubble: Rectangle with Corners Rounded 8"/>
          <p:cNvSpPr/>
          <p:nvPr/>
        </p:nvSpPr>
        <p:spPr>
          <a:xfrm>
            <a:off x="5025960" y="4405320"/>
            <a:ext cx="1508040" cy="496440"/>
          </a:xfrm>
          <a:prstGeom prst="wedgeRoundRectCallout">
            <a:avLst>
              <a:gd name="adj1" fmla="val -77800"/>
              <a:gd name="adj2" fmla="val -130212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4) Confirm Record Deletion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FINDING AND FILTERING RECORDS</a:t>
            </a:r>
            <a:endParaRPr b="1" lang="en-US" sz="4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722160" y="2906280"/>
            <a:ext cx="7772400" cy="1500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b">
            <a:normAutofit/>
          </a:bodyPr>
          <a:p>
            <a:pPr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Finding records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92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There are 3 methods for searching records in forms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 the global search from the navigation panel at the bottom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the Find button in the Home ribbon (near the top)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 a keyboard short-cut:  </a:t>
            </a:r>
            <a:r>
              <a:rPr b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Ctrl-F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93" name="Content Placeholder 3" descr=""/>
          <p:cNvPicPr/>
          <p:nvPr/>
        </p:nvPicPr>
        <p:blipFill>
          <a:blip r:embed="rId1"/>
          <a:stretch/>
        </p:blipFill>
        <p:spPr>
          <a:xfrm>
            <a:off x="1257480" y="1676520"/>
            <a:ext cx="6629400" cy="41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Speech Bubble: Rectangle with Corners Rounded 4"/>
          <p:cNvSpPr/>
          <p:nvPr/>
        </p:nvSpPr>
        <p:spPr>
          <a:xfrm>
            <a:off x="7543800" y="739440"/>
            <a:ext cx="1371600" cy="792720"/>
          </a:xfrm>
          <a:prstGeom prst="wedgeRoundRectCallout">
            <a:avLst>
              <a:gd name="adj1" fmla="val -56111"/>
              <a:gd name="adj2" fmla="val 85856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Global Search function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pic>
        <p:nvPicPr>
          <p:cNvPr id="95" name="Picture 6" descr=""/>
          <p:cNvPicPr/>
          <p:nvPr/>
        </p:nvPicPr>
        <p:blipFill>
          <a:blip r:embed="rId2"/>
          <a:stretch/>
        </p:blipFill>
        <p:spPr>
          <a:xfrm>
            <a:off x="1274760" y="2550960"/>
            <a:ext cx="7234200" cy="110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Picture 8" descr=""/>
          <p:cNvPicPr/>
          <p:nvPr/>
        </p:nvPicPr>
        <p:blipFill>
          <a:blip r:embed="rId3"/>
          <a:stretch/>
        </p:blipFill>
        <p:spPr>
          <a:xfrm>
            <a:off x="2200320" y="4140360"/>
            <a:ext cx="4962600" cy="2114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Finding records using global search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98" name="Picture 1" descr=""/>
          <p:cNvPicPr/>
          <p:nvPr/>
        </p:nvPicPr>
        <p:blipFill>
          <a:blip r:embed="rId1"/>
          <a:stretch/>
        </p:blipFill>
        <p:spPr>
          <a:xfrm>
            <a:off x="1295280" y="830160"/>
            <a:ext cx="6019920" cy="477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Speech Bubble: Rectangle with Corners Rounded 9"/>
          <p:cNvSpPr/>
          <p:nvPr/>
        </p:nvSpPr>
        <p:spPr>
          <a:xfrm>
            <a:off x="2552760" y="4176000"/>
            <a:ext cx="1752480" cy="693720"/>
          </a:xfrm>
          <a:prstGeom prst="wedgeRoundRectCallout">
            <a:avLst>
              <a:gd name="adj1" fmla="val -7120"/>
              <a:gd name="adj2" fmla="val 121263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1) Enter a text string into the search field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00" name="Speech Bubble: Rectangle with Corners Rounded 10"/>
          <p:cNvSpPr/>
          <p:nvPr/>
        </p:nvSpPr>
        <p:spPr>
          <a:xfrm>
            <a:off x="5715000" y="1534320"/>
            <a:ext cx="1752480" cy="693720"/>
          </a:xfrm>
          <a:prstGeom prst="wedgeRoundRectCallout">
            <a:avLst>
              <a:gd name="adj1" fmla="val -102819"/>
              <a:gd name="adj2" fmla="val -87500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The 1</a:t>
            </a:r>
            <a:r>
              <a:rPr b="0" lang="en-US" sz="12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st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instance of the search string is displayed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01" name="Speech Bubble: Rectangle with Corners Rounded 11"/>
          <p:cNvSpPr/>
          <p:nvPr/>
        </p:nvSpPr>
        <p:spPr>
          <a:xfrm>
            <a:off x="5715000" y="2197800"/>
            <a:ext cx="1752480" cy="891000"/>
          </a:xfrm>
          <a:prstGeom prst="wedgeRoundRectCallout">
            <a:avLst>
              <a:gd name="adj1" fmla="val -28398"/>
              <a:gd name="adj2" fmla="val 19462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…Press ENTER on the keyboard to find the next occurrence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110" dur="indefinite" restart="never" nodeType="tmRoot">
          <p:childTnLst>
            <p:seq>
              <p:cTn id="111" dur="indefinite" nodeType="mainSeq">
                <p:childTnLst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Finding records with search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03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on the form field that you want to search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on the Home menu and then on the Magnifying Glass in the Ribbon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search criteria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Find What: (enter your search string)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Look In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Current field or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Current document (form) – same as global search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Match criteria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Any Part of Field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Whole Field (exact match)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Start of field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04" name="Picture 4" descr=""/>
          <p:cNvPicPr/>
          <p:nvPr/>
        </p:nvPicPr>
        <p:blipFill>
          <a:blip r:embed="rId1"/>
          <a:stretch/>
        </p:blipFill>
        <p:spPr>
          <a:xfrm>
            <a:off x="1143000" y="1752480"/>
            <a:ext cx="6705720" cy="83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Picture 5" descr=""/>
          <p:cNvPicPr/>
          <p:nvPr/>
        </p:nvPicPr>
        <p:blipFill>
          <a:blip r:embed="rId2"/>
          <a:stretch/>
        </p:blipFill>
        <p:spPr>
          <a:xfrm>
            <a:off x="4572000" y="4419720"/>
            <a:ext cx="3733920" cy="1295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Filters to display limited data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lnSpc>
                <a:spcPct val="80000"/>
              </a:lnSpc>
              <a:spcBef>
                <a:spcPts val="751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Find one instance of the string you want in the filter's results.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80000"/>
              </a:lnSpc>
              <a:spcBef>
                <a:spcPts val="751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1) Select/highlight the string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80000"/>
              </a:lnSpc>
              <a:spcBef>
                <a:spcPts val="751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2) In the “Sort &amp; Filter” ribbon section, Click “Selection”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6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3) Choose filter type:  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80000"/>
              </a:lnSpc>
              <a:spcBef>
                <a:spcPts val="601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String “Begins with”</a:t>
            </a:r>
            <a:endParaRPr b="0" lang="en-US" sz="1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80000"/>
              </a:lnSpc>
              <a:spcBef>
                <a:spcPts val="601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String “Does NOT begin with”</a:t>
            </a:r>
            <a:endParaRPr b="0" lang="en-US" sz="1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80000"/>
              </a:lnSpc>
              <a:spcBef>
                <a:spcPts val="601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String “Contains”</a:t>
            </a:r>
            <a:endParaRPr b="0" lang="en-US" sz="1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80000"/>
              </a:lnSpc>
              <a:spcBef>
                <a:spcPts val="601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String “Does NOT contain”</a:t>
            </a:r>
            <a:endParaRPr b="0" lang="en-US" sz="1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lnSpc>
                <a:spcPct val="80000"/>
              </a:lnSpc>
              <a:spcBef>
                <a:spcPts val="751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lnSpc>
                <a:spcPct val="80000"/>
              </a:lnSpc>
              <a:spcBef>
                <a:spcPts val="751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lnSpc>
                <a:spcPct val="80000"/>
              </a:lnSpc>
              <a:spcBef>
                <a:spcPts val="751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lnSpc>
                <a:spcPct val="80000"/>
              </a:lnSpc>
              <a:spcBef>
                <a:spcPts val="751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80000"/>
              </a:lnSpc>
              <a:spcBef>
                <a:spcPts val="751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Filtered forms will display a limited set of records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6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total number of records will change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6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filter indicator in the navigation panel will change to “Filtered”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lnSpc>
                <a:spcPct val="80000"/>
              </a:lnSpc>
              <a:spcBef>
                <a:spcPts val="751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lnSpc>
                <a:spcPct val="80000"/>
              </a:lnSpc>
              <a:spcBef>
                <a:spcPts val="751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08" name="Picture 4" descr=""/>
          <p:cNvPicPr/>
          <p:nvPr/>
        </p:nvPicPr>
        <p:blipFill>
          <a:blip r:embed="rId1"/>
          <a:stretch/>
        </p:blipFill>
        <p:spPr>
          <a:xfrm>
            <a:off x="4191120" y="1905120"/>
            <a:ext cx="4600440" cy="1238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11" descr=""/>
          <p:cNvPicPr/>
          <p:nvPr/>
        </p:nvPicPr>
        <p:blipFill>
          <a:blip r:embed="rId2"/>
          <a:stretch/>
        </p:blipFill>
        <p:spPr>
          <a:xfrm>
            <a:off x="1054080" y="4952880"/>
            <a:ext cx="3524400" cy="542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" name="Picture 2" descr=""/>
          <p:cNvPicPr/>
          <p:nvPr/>
        </p:nvPicPr>
        <p:blipFill>
          <a:blip r:embed="rId3"/>
          <a:stretch/>
        </p:blipFill>
        <p:spPr>
          <a:xfrm>
            <a:off x="6913440" y="3276720"/>
            <a:ext cx="1749600" cy="1143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Basics</a:t>
            </a: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	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has built its QMS products on Microsoft Access Database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Microsoft Access consists of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Tables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Where data is stored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Queries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Questions asked of the database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Forms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Displays data (or </a:t>
            </a:r>
            <a:r>
              <a:rPr b="0" i="1" lang="en-US" sz="1400" strike="noStrike" u="sng">
                <a:solidFill>
                  <a:srgbClr val="090d3a"/>
                </a:solidFill>
                <a:effectLst/>
                <a:uFillTx/>
                <a:latin typeface="Tahoma"/>
              </a:rPr>
              <a:t>records</a:t>
            </a: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)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Controls the entry &amp; editing of data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i="1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Records</a:t>
            </a: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are made up of </a:t>
            </a:r>
            <a:r>
              <a:rPr b="0" i="1" lang="en-US" sz="1400" strike="noStrike" u="sng">
                <a:solidFill>
                  <a:srgbClr val="090d3a"/>
                </a:solidFill>
                <a:effectLst/>
                <a:uFillTx/>
                <a:latin typeface="Tahoma"/>
              </a:rPr>
              <a:t>fields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26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Forms may have </a:t>
            </a:r>
            <a:r>
              <a:rPr b="0" i="1" lang="en-US" sz="1300" strike="noStrike" u="sng">
                <a:solidFill>
                  <a:srgbClr val="090d3a"/>
                </a:solidFill>
                <a:effectLst/>
                <a:uFillTx/>
                <a:latin typeface="Tahoma"/>
              </a:rPr>
              <a:t>subforms</a:t>
            </a: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Reports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Based on queries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Formats and organizes information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Our software user interface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Consists of forms and reports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Tables, queries and code are hidden for simplicity 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5" name="Picture 2" descr=""/>
          <p:cNvPicPr/>
          <p:nvPr/>
        </p:nvPicPr>
        <p:blipFill>
          <a:blip r:embed="rId1"/>
          <a:stretch/>
        </p:blipFill>
        <p:spPr>
          <a:xfrm>
            <a:off x="5815080" y="2320920"/>
            <a:ext cx="3100320" cy="206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TextBox 3"/>
          <p:cNvSpPr/>
          <p:nvPr/>
        </p:nvSpPr>
        <p:spPr>
          <a:xfrm>
            <a:off x="2738520" y="5638680"/>
            <a:ext cx="491616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The SBS Training Database will be used to demonstrate Tips and Tricks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Filters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12" name="Picture 3" descr=""/>
          <p:cNvPicPr/>
          <p:nvPr/>
        </p:nvPicPr>
        <p:blipFill>
          <a:blip r:embed="rId1"/>
          <a:stretch/>
        </p:blipFill>
        <p:spPr>
          <a:xfrm>
            <a:off x="642960" y="1371600"/>
            <a:ext cx="7858080" cy="411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Form Filters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lnSpc>
                <a:spcPct val="80000"/>
              </a:lnSpc>
              <a:spcBef>
                <a:spcPts val="751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 reset the filter,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700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the “Toggle Filter” on the </a:t>
            </a: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“Sort &amp; Filter” ribbon 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80000"/>
              </a:lnSpc>
              <a:spcBef>
                <a:spcPts val="700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80000"/>
              </a:lnSpc>
              <a:spcBef>
                <a:spcPts val="700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80000"/>
              </a:lnSpc>
              <a:spcBef>
                <a:spcPts val="700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80000"/>
              </a:lnSpc>
              <a:spcBef>
                <a:spcPts val="700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80000"/>
              </a:lnSpc>
              <a:spcBef>
                <a:spcPts val="700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80000"/>
              </a:lnSpc>
              <a:spcBef>
                <a:spcPts val="700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80000"/>
              </a:lnSpc>
              <a:spcBef>
                <a:spcPts val="700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6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Or Click the “Filtered” button at the bottom of the form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80000"/>
              </a:lnSpc>
              <a:spcBef>
                <a:spcPts val="6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80000"/>
              </a:lnSpc>
              <a:spcBef>
                <a:spcPts val="6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80000"/>
              </a:lnSpc>
              <a:spcBef>
                <a:spcPts val="6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80000"/>
              </a:lnSpc>
              <a:spcBef>
                <a:spcPts val="6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80000"/>
              </a:lnSpc>
              <a:spcBef>
                <a:spcPts val="6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6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Note that the button changes to                       and the record count will change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16" name="Picture 7" descr=""/>
          <p:cNvPicPr/>
          <p:nvPr/>
        </p:nvPicPr>
        <p:blipFill>
          <a:blip r:embed="rId1"/>
          <a:stretch/>
        </p:blipFill>
        <p:spPr>
          <a:xfrm>
            <a:off x="1828800" y="1600200"/>
            <a:ext cx="3635280" cy="99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" name="Picture 8" descr=""/>
          <p:cNvPicPr/>
          <p:nvPr/>
        </p:nvPicPr>
        <p:blipFill>
          <a:blip r:embed="rId2"/>
          <a:stretch/>
        </p:blipFill>
        <p:spPr>
          <a:xfrm>
            <a:off x="1676520" y="3648240"/>
            <a:ext cx="3524040" cy="542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Picture 1" descr=""/>
          <p:cNvPicPr/>
          <p:nvPr/>
        </p:nvPicPr>
        <p:blipFill>
          <a:blip r:embed="rId3"/>
          <a:stretch/>
        </p:blipFill>
        <p:spPr>
          <a:xfrm>
            <a:off x="3552840" y="4676760"/>
            <a:ext cx="790560" cy="2095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SORTING RECORDS</a:t>
            </a:r>
            <a:endParaRPr b="1" lang="en-US" sz="4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722160" y="2906280"/>
            <a:ext cx="7772400" cy="1500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b">
            <a:normAutofit/>
          </a:bodyPr>
          <a:p>
            <a:pPr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Sort Records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22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on the field you want to sort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on the sort Ascending or Descending button in the ribbon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23" name="Picture 5" descr=""/>
          <p:cNvPicPr/>
          <p:nvPr/>
        </p:nvPicPr>
        <p:blipFill>
          <a:blip r:embed="rId1"/>
          <a:stretch/>
        </p:blipFill>
        <p:spPr>
          <a:xfrm>
            <a:off x="1905120" y="1933560"/>
            <a:ext cx="5029200" cy="38577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Finding data in Datasheet View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Sort and filter with a click on the right button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26" name="Picture 3" descr=""/>
          <p:cNvPicPr/>
          <p:nvPr/>
        </p:nvPicPr>
        <p:blipFill>
          <a:blip r:embed="rId1"/>
          <a:stretch/>
        </p:blipFill>
        <p:spPr>
          <a:xfrm>
            <a:off x="1600200" y="2209680"/>
            <a:ext cx="5648400" cy="31244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TIME SAVING TRICKS</a:t>
            </a:r>
            <a:endParaRPr b="1" lang="en-US" sz="4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722160" y="2906280"/>
            <a:ext cx="7772400" cy="1500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b">
            <a:normAutofit/>
          </a:bodyPr>
          <a:p>
            <a:pPr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Time saving tricks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graphicFrame>
        <p:nvGraphicFramePr>
          <p:cNvPr id="130" name=""/>
          <p:cNvGraphicFramePr/>
          <p:nvPr/>
        </p:nvGraphicFramePr>
        <p:xfrm>
          <a:off x="228600" y="917640"/>
          <a:ext cx="8610480" cy="4079880"/>
        </p:xfrm>
        <a:graphic>
          <a:graphicData uri="http://schemas.openxmlformats.org/drawingml/2006/table">
            <a:tbl>
              <a:tblPr/>
              <a:tblGrid>
                <a:gridCol w="4305240"/>
                <a:gridCol w="4305240"/>
              </a:tblGrid>
              <a:tr h="368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Tahoma"/>
                        </a:rPr>
                        <a:t>Action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618ffd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Tahoma"/>
                        </a:rPr>
                        <a:t>Keyboard combination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618ffd"/>
                    </a:solidFill>
                  </a:tcPr>
                </a:tc>
              </a:tr>
              <a:tr h="368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Enter the current date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Ctrl </a:t>
                      </a:r>
                      <a:r>
                        <a:rPr b="0" lang="en-US" sz="1800" strike="noStrike" u="none">
                          <a:solidFill>
                            <a:srgbClr val="a6a6a6"/>
                          </a:solidFill>
                          <a:effectLst/>
                          <a:uFillTx/>
                          <a:latin typeface="Tahoma"/>
                        </a:rPr>
                        <a:t>+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;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fe"/>
                    </a:solidFill>
                  </a:tcPr>
                </a:tc>
              </a:tr>
              <a:tr h="368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Enters the current time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Ctrl </a:t>
                      </a:r>
                      <a:r>
                        <a:rPr b="0" lang="en-US" sz="1800" strike="noStrike" u="none">
                          <a:solidFill>
                            <a:srgbClr val="a6a6a6"/>
                          </a:solidFill>
                          <a:effectLst/>
                          <a:uFillTx/>
                          <a:latin typeface="Tahoma"/>
                        </a:rPr>
                        <a:t>+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Shift </a:t>
                      </a:r>
                      <a:r>
                        <a:rPr b="0" lang="en-US" sz="1800" strike="noStrike" u="none">
                          <a:solidFill>
                            <a:srgbClr val="a6a6a6"/>
                          </a:solidFill>
                          <a:effectLst/>
                          <a:uFillTx/>
                          <a:latin typeface="Tahoma"/>
                        </a:rPr>
                        <a:t>+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: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f"/>
                    </a:solidFill>
                  </a:tcPr>
                </a:tc>
              </a:tr>
              <a:tr h="368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Enters the previous value in the field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Ctrl </a:t>
                      </a:r>
                      <a:r>
                        <a:rPr b="0" lang="en-US" sz="1800" strike="noStrike" u="none">
                          <a:solidFill>
                            <a:srgbClr val="a6a6a6"/>
                          </a:solidFill>
                          <a:effectLst/>
                          <a:uFillTx/>
                          <a:latin typeface="Tahoma"/>
                        </a:rPr>
                        <a:t>+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‘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fe"/>
                    </a:solidFill>
                  </a:tcPr>
                </a:tc>
              </a:tr>
              <a:tr h="368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Search for records (find)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Ctrl </a:t>
                      </a:r>
                      <a:r>
                        <a:rPr b="0" lang="en-US" sz="1800" strike="noStrike" u="none">
                          <a:solidFill>
                            <a:srgbClr val="a6a6a6"/>
                          </a:solidFill>
                          <a:effectLst/>
                          <a:uFillTx/>
                          <a:latin typeface="Tahoma"/>
                        </a:rPr>
                        <a:t>+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F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f"/>
                    </a:solidFill>
                  </a:tcPr>
                </a:tc>
              </a:tr>
              <a:tr h="368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Move to the next field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Tab key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fe"/>
                    </a:solidFill>
                  </a:tcPr>
                </a:tc>
              </a:tr>
              <a:tr h="368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Move to the previous field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Shift</a:t>
                      </a:r>
                      <a:r>
                        <a:rPr b="0" lang="en-US" sz="1800" strike="noStrike" u="none">
                          <a:solidFill>
                            <a:srgbClr val="a6a6a6"/>
                          </a:solidFill>
                          <a:effectLst/>
                          <a:uFillTx/>
                          <a:latin typeface="Tahoma"/>
                        </a:rPr>
                        <a:t>+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Tab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f"/>
                    </a:solidFill>
                  </a:tcPr>
                </a:tc>
              </a:tr>
              <a:tr h="368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Open the </a:t>
                      </a: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Print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dialog box for reports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Ctrl</a:t>
                      </a:r>
                      <a:r>
                        <a:rPr b="0" lang="en-US" sz="1800" strike="noStrike" u="none">
                          <a:solidFill>
                            <a:srgbClr val="a6a6a6"/>
                          </a:solidFill>
                          <a:effectLst/>
                          <a:uFillTx/>
                          <a:latin typeface="Tahoma"/>
                        </a:rPr>
                        <a:t>+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fe"/>
                    </a:solidFill>
                  </a:tcPr>
                </a:tc>
              </a:tr>
              <a:tr h="6426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Open the </a:t>
                      </a: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Find and Replace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dialog box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Ctrl</a:t>
                      </a:r>
                      <a:r>
                        <a:rPr b="0" lang="en-US" sz="1800" strike="noStrike" u="none">
                          <a:solidFill>
                            <a:srgbClr val="a6a6a6"/>
                          </a:solidFill>
                          <a:effectLst/>
                          <a:uFillTx/>
                          <a:latin typeface="Tahoma"/>
                        </a:rPr>
                        <a:t>+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H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f"/>
                    </a:solidFill>
                  </a:tcPr>
                </a:tc>
              </a:tr>
              <a:tr h="368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Add a new record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fe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Ctrl</a:t>
                      </a:r>
                      <a:r>
                        <a:rPr b="0" lang="en-US" sz="1800" strike="noStrike" u="none">
                          <a:solidFill>
                            <a:srgbClr val="a6a6a6"/>
                          </a:solidFill>
                          <a:effectLst/>
                          <a:uFillTx/>
                          <a:latin typeface="Tahoma"/>
                        </a:rPr>
                        <a:t>+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Plus Sign (+)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fe"/>
                    </a:solidFill>
                  </a:tcPr>
                </a:tc>
              </a:tr>
              <a:tr h="368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Exit Access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Alt</a:t>
                      </a:r>
                      <a:r>
                        <a:rPr b="0" lang="en-US" sz="1800" strike="noStrike" u="none">
                          <a:solidFill>
                            <a:srgbClr val="a6a6a6"/>
                          </a:solidFill>
                          <a:effectLst/>
                          <a:uFillTx/>
                          <a:latin typeface="Tahoma"/>
                        </a:rPr>
                        <a:t>+</a:t>
                      </a: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F4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ook Antiqua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f"/>
                    </a:solidFill>
                  </a:tcPr>
                </a:tc>
              </a:tr>
            </a:tbl>
          </a:graphicData>
        </a:graphic>
      </p:graphicFrame>
    </p:spTree>
  </p:cSld>
  <p:transition>
    <p:fade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CUSTOMIZE ACCESS</a:t>
            </a:r>
            <a:endParaRPr b="1" lang="en-US" sz="4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722160" y="2906280"/>
            <a:ext cx="7772400" cy="1500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b">
            <a:normAutofit/>
          </a:bodyPr>
          <a:p>
            <a:pPr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Hide or Display the Access Ribbon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Ribbon may be hidden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Pin the ribbon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Collapse the ribbon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35" name="Picture 3" descr=""/>
          <p:cNvPicPr/>
          <p:nvPr/>
        </p:nvPicPr>
        <p:blipFill>
          <a:blip r:embed="rId1"/>
          <a:stretch/>
        </p:blipFill>
        <p:spPr>
          <a:xfrm>
            <a:off x="838080" y="1295280"/>
            <a:ext cx="6934320" cy="135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Speech Bubble: Rectangle with Corners Rounded 4"/>
          <p:cNvSpPr/>
          <p:nvPr/>
        </p:nvSpPr>
        <p:spPr>
          <a:xfrm>
            <a:off x="7018200" y="1146240"/>
            <a:ext cx="1508400" cy="298440"/>
          </a:xfrm>
          <a:prstGeom prst="wedgeRoundRectCallout">
            <a:avLst>
              <a:gd name="adj1" fmla="val -46041"/>
              <a:gd name="adj2" fmla="val 135541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Ribbon is hidden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pic>
        <p:nvPicPr>
          <p:cNvPr id="137" name="Picture 5" descr=""/>
          <p:cNvPicPr/>
          <p:nvPr/>
        </p:nvPicPr>
        <p:blipFill>
          <a:blip r:embed="rId2"/>
          <a:stretch/>
        </p:blipFill>
        <p:spPr>
          <a:xfrm>
            <a:off x="914400" y="3048120"/>
            <a:ext cx="6705720" cy="139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8" name="Picture 7" descr=""/>
          <p:cNvPicPr/>
          <p:nvPr/>
        </p:nvPicPr>
        <p:blipFill>
          <a:blip r:embed="rId3"/>
          <a:stretch/>
        </p:blipFill>
        <p:spPr>
          <a:xfrm>
            <a:off x="819000" y="4800600"/>
            <a:ext cx="6858000" cy="14367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Quick Access Toolbar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Quick Access Toolbar is great for commonly used functions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41" name="Picture 1" descr=""/>
          <p:cNvPicPr/>
          <p:nvPr/>
        </p:nvPicPr>
        <p:blipFill>
          <a:blip r:embed="rId1"/>
          <a:stretch/>
        </p:blipFill>
        <p:spPr>
          <a:xfrm>
            <a:off x="1295280" y="1523880"/>
            <a:ext cx="5248440" cy="242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Speech Bubble: Rectangle with Corners Rounded 4"/>
          <p:cNvSpPr/>
          <p:nvPr/>
        </p:nvSpPr>
        <p:spPr>
          <a:xfrm>
            <a:off x="4419720" y="2521800"/>
            <a:ext cx="1506240" cy="496440"/>
          </a:xfrm>
          <a:prstGeom prst="wedgeRoundRectCallout">
            <a:avLst>
              <a:gd name="adj1" fmla="val -90763"/>
              <a:gd name="adj2" fmla="val -177680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Quick Access Toolbar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3" descr=""/>
          <p:cNvPicPr/>
          <p:nvPr/>
        </p:nvPicPr>
        <p:blipFill>
          <a:blip r:embed="rId1"/>
          <a:stretch/>
        </p:blipFill>
        <p:spPr>
          <a:xfrm>
            <a:off x="287280" y="917640"/>
            <a:ext cx="849312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Form Basics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9" name="Speech Bubble: Rectangle with Corners Rounded 5"/>
          <p:cNvSpPr/>
          <p:nvPr/>
        </p:nvSpPr>
        <p:spPr>
          <a:xfrm>
            <a:off x="762120" y="1523880"/>
            <a:ext cx="1447560" cy="533520"/>
          </a:xfrm>
          <a:prstGeom prst="wedgeRoundRectCallout">
            <a:avLst>
              <a:gd name="adj1" fmla="val -72337"/>
              <a:gd name="adj2" fmla="val -105435"/>
              <a:gd name="adj3" fmla="val 16667"/>
            </a:avLst>
          </a:prstGeom>
          <a:solidFill>
            <a:srgbClr val="ffff99"/>
          </a:solidFill>
          <a:ln w="9360">
            <a:solidFill>
              <a:srgbClr val="009d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>
              <a:lnSpc>
                <a:spcPct val="100000"/>
              </a:lnSpc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►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marL="228600" indent="-228600" algn="ctr">
              <a:lnSpc>
                <a:spcPct val="100000"/>
              </a:lnSpc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Is the </a:t>
            </a: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Record Selector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457200" y="5334120"/>
            <a:ext cx="1752480" cy="22860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1" name="Speech Bubble: Rectangle with Corners Rounded 7"/>
          <p:cNvSpPr/>
          <p:nvPr/>
        </p:nvSpPr>
        <p:spPr>
          <a:xfrm>
            <a:off x="1515960" y="3962520"/>
            <a:ext cx="1447920" cy="533160"/>
          </a:xfrm>
          <a:prstGeom prst="wedgeRoundRectCallout">
            <a:avLst>
              <a:gd name="adj1" fmla="val -71726"/>
              <a:gd name="adj2" fmla="val 195814"/>
              <a:gd name="adj3" fmla="val 16667"/>
            </a:avLst>
          </a:prstGeom>
          <a:solidFill>
            <a:srgbClr val="ffff99"/>
          </a:solidFill>
          <a:ln w="9360">
            <a:solidFill>
              <a:srgbClr val="009d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>
              <a:lnSpc>
                <a:spcPct val="100000"/>
              </a:lnSpc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Navigation controls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2" name="Rectangle 8"/>
          <p:cNvSpPr/>
          <p:nvPr/>
        </p:nvSpPr>
        <p:spPr>
          <a:xfrm>
            <a:off x="2895480" y="5334120"/>
            <a:ext cx="792360" cy="22860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3" name="Speech Bubble: Rectangle with Corners Rounded 9"/>
          <p:cNvSpPr/>
          <p:nvPr/>
        </p:nvSpPr>
        <p:spPr>
          <a:xfrm>
            <a:off x="3352680" y="4114800"/>
            <a:ext cx="1447920" cy="533520"/>
          </a:xfrm>
          <a:prstGeom prst="wedgeRoundRectCallout">
            <a:avLst>
              <a:gd name="adj1" fmla="val -71726"/>
              <a:gd name="adj2" fmla="val 195814"/>
              <a:gd name="adj3" fmla="val 16667"/>
            </a:avLst>
          </a:prstGeom>
          <a:solidFill>
            <a:srgbClr val="ffff99"/>
          </a:solidFill>
          <a:ln w="9360">
            <a:solidFill>
              <a:srgbClr val="009d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>
              <a:lnSpc>
                <a:spcPct val="100000"/>
              </a:lnSpc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Global search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Quick Access Toolbar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 a command to the Quick Access Toolbar (from the ribbon)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3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On the ribbon, click the appropriate tab or group to display the command that you want to add to the Quick Access Toolbar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3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Right-click the command, 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3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then click Add to Quick Access Toolbar on the shortcut menu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45" name="Picture 5" descr="A screenshot of a cell phone&#10;&#10;Description automatically generated"/>
          <p:cNvPicPr/>
          <p:nvPr/>
        </p:nvPicPr>
        <p:blipFill>
          <a:blip r:embed="rId1"/>
          <a:stretch/>
        </p:blipFill>
        <p:spPr>
          <a:xfrm>
            <a:off x="2828880" y="2552760"/>
            <a:ext cx="3571920" cy="20192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Quick Access Toolbar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47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Customize the Quick Access Toolbar &gt; More Commands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 the Choose commands from list, click Commands Not in the Ribbon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Find the command in the list, and then click </a:t>
            </a: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48" name="Picture 5" descr="A screenshot of a cell phone&#10;&#10;Description automatically generated"/>
          <p:cNvPicPr/>
          <p:nvPr/>
        </p:nvPicPr>
        <p:blipFill>
          <a:blip r:embed="rId1"/>
          <a:stretch/>
        </p:blipFill>
        <p:spPr>
          <a:xfrm>
            <a:off x="2819520" y="1371600"/>
            <a:ext cx="2423880" cy="213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Picture 6" descr=""/>
          <p:cNvPicPr/>
          <p:nvPr/>
        </p:nvPicPr>
        <p:blipFill>
          <a:blip r:embed="rId2"/>
          <a:stretch/>
        </p:blipFill>
        <p:spPr>
          <a:xfrm>
            <a:off x="317520" y="685800"/>
            <a:ext cx="7226280" cy="5931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126" dur="indefinite" restart="never" nodeType="tmRoot">
          <p:childTnLst>
            <p:seq>
              <p:cTn id="127" dur="indefinite" nodeType="mainSeq">
                <p:childTnLst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AVOID THE START-UP SECURITY NOTICE</a:t>
            </a:r>
            <a:endParaRPr b="1" lang="en-US" sz="4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722160" y="2906280"/>
            <a:ext cx="7772400" cy="1500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b">
            <a:normAutofit/>
          </a:bodyPr>
          <a:p>
            <a:pPr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Microsoft Access Security Notice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When you first open a database in Microsoft Access, you will receive a “Security Notice”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algn="ctr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1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“A Potential security concern has been identified."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This is normal, but annoying since SBS products are safe and trustworthy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This notice may be disabled by using the Trust Center settings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349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54" name="Picture 6" descr=""/>
          <p:cNvPicPr/>
          <p:nvPr/>
        </p:nvPicPr>
        <p:blipFill>
          <a:blip r:embed="rId1"/>
          <a:stretch/>
        </p:blipFill>
        <p:spPr>
          <a:xfrm>
            <a:off x="2743200" y="1978200"/>
            <a:ext cx="2590920" cy="2339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a Trusted Location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56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7160" indent="-227160">
              <a:lnSpc>
                <a:spcPct val="100000"/>
              </a:lnSpc>
              <a:buClr>
                <a:srgbClr val="000000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Define a Trusted Location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100000"/>
              </a:lnSpc>
              <a:buClr>
                <a:srgbClr val="000000"/>
              </a:buClr>
              <a:buSzPct val="90000"/>
              <a:buFont typeface="Arial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Open Microsoft access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100000"/>
              </a:lnSpc>
              <a:buClr>
                <a:srgbClr val="000000"/>
              </a:buClr>
              <a:buSzPct val="90000"/>
              <a:buFont typeface="Arial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File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from the menu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100000"/>
              </a:lnSpc>
              <a:buClr>
                <a:srgbClr val="000000"/>
              </a:buClr>
              <a:buSzPct val="90000"/>
              <a:buFont typeface="Arial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options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near the bottom of the page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7160" indent="-22716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57" name="Picture 4" descr=""/>
          <p:cNvPicPr/>
          <p:nvPr/>
        </p:nvPicPr>
        <p:blipFill>
          <a:blip r:embed="rId1"/>
          <a:stretch/>
        </p:blipFill>
        <p:spPr>
          <a:xfrm>
            <a:off x="5257800" y="1284120"/>
            <a:ext cx="3122640" cy="46483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a Trusted Location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59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341280" indent="-341280">
              <a:lnSpc>
                <a:spcPct val="100000"/>
              </a:lnSpc>
              <a:buClr>
                <a:srgbClr val="000000"/>
              </a:buClr>
              <a:buSzPct val="95000"/>
              <a:buFont typeface="Calibri"/>
              <a:buAutoNum type="arabicPeriod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Select “Trust Center”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341280" indent="-341280">
              <a:lnSpc>
                <a:spcPct val="100000"/>
              </a:lnSpc>
              <a:buClr>
                <a:srgbClr val="000000"/>
              </a:buClr>
              <a:buSzPct val="95000"/>
              <a:buFont typeface="Calibri"/>
              <a:buAutoNum type="arabicPeriod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Select “Trust Center Settings”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341280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60" name="Picture 6" descr=""/>
          <p:cNvPicPr/>
          <p:nvPr/>
        </p:nvPicPr>
        <p:blipFill>
          <a:blip r:embed="rId1"/>
          <a:stretch/>
        </p:blipFill>
        <p:spPr>
          <a:xfrm>
            <a:off x="1905120" y="1676520"/>
            <a:ext cx="5511600" cy="45241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a Trusted Location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62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341280" indent="-341280">
              <a:lnSpc>
                <a:spcPct val="100000"/>
              </a:lnSpc>
              <a:buClr>
                <a:srgbClr val="000000"/>
              </a:buClr>
              <a:buSzPct val="95000"/>
              <a:buFont typeface="Calibri"/>
              <a:buAutoNum type="arabicPeriod" startAt="3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Select “Allow Trusted locations on my network”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341280" indent="-341280">
              <a:lnSpc>
                <a:spcPct val="100000"/>
              </a:lnSpc>
              <a:buClr>
                <a:srgbClr val="000000"/>
              </a:buClr>
              <a:buSzPct val="95000"/>
              <a:buFont typeface="Calibri"/>
              <a:buAutoNum type="arabicPeriod" startAt="3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Select “Add new Location...”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341280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63" name="Picture 4" descr=""/>
          <p:cNvPicPr/>
          <p:nvPr/>
        </p:nvPicPr>
        <p:blipFill>
          <a:blip r:embed="rId1"/>
          <a:stretch/>
        </p:blipFill>
        <p:spPr>
          <a:xfrm>
            <a:off x="1600200" y="1631880"/>
            <a:ext cx="6210360" cy="4869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a Trusted Location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65" name=""/>
          <p:cNvSpPr txBox="1"/>
          <p:nvPr/>
        </p:nvSpPr>
        <p:spPr>
          <a:xfrm>
            <a:off x="228240" y="917640"/>
            <a:ext cx="297180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455760" indent="-455760">
              <a:lnSpc>
                <a:spcPct val="100000"/>
              </a:lnSpc>
              <a:buClr>
                <a:srgbClr val="000000"/>
              </a:buClr>
              <a:buSzPct val="95000"/>
              <a:buFont typeface="Calibri"/>
              <a:buAutoNum type="arabicPeriod" startAt="5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Select “Browse”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5760" indent="-455760">
              <a:lnSpc>
                <a:spcPct val="100000"/>
              </a:lnSpc>
              <a:buClr>
                <a:srgbClr val="000000"/>
              </a:buClr>
              <a:buSzPct val="95000"/>
              <a:buFont typeface="Calibri"/>
              <a:buAutoNum type="arabicPeriod" startAt="5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Check “Subfolders...” (if applicable)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5760" indent="-455760">
              <a:lnSpc>
                <a:spcPct val="100000"/>
              </a:lnSpc>
              <a:buClr>
                <a:srgbClr val="000000"/>
              </a:buClr>
              <a:buSzPct val="95000"/>
              <a:buFont typeface="Calibri"/>
              <a:buAutoNum type="arabicPeriod" startAt="5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Select “OK”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5760" indent="-455760">
              <a:lnSpc>
                <a:spcPct val="100000"/>
              </a:lnSpc>
              <a:buClr>
                <a:srgbClr val="000000"/>
              </a:buClr>
              <a:buSzPct val="95000"/>
              <a:buFont typeface="Calibri"/>
              <a:buAutoNum type="arabicPeriod" startAt="5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Exit and re-start your database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5760" indent="-455760">
              <a:lnSpc>
                <a:spcPct val="100000"/>
              </a:lnSpc>
              <a:buClr>
                <a:srgbClr val="000000"/>
              </a:buClr>
              <a:buSzPct val="95000"/>
              <a:buFont typeface="Calibri"/>
              <a:buAutoNum type="arabicPeriod" startAt="5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5760" indent="-455760">
              <a:lnSpc>
                <a:spcPct val="100000"/>
              </a:lnSpc>
              <a:buClr>
                <a:srgbClr val="000000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You will no longer see the annoying security notice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5760" indent="-4557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66" name="Picture 5" descr=""/>
          <p:cNvPicPr/>
          <p:nvPr/>
        </p:nvPicPr>
        <p:blipFill>
          <a:blip r:embed="rId1"/>
          <a:stretch/>
        </p:blipFill>
        <p:spPr>
          <a:xfrm>
            <a:off x="3200400" y="1066680"/>
            <a:ext cx="5915160" cy="48564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Rectangle 4"/>
          <p:cNvGrpSpPr/>
          <p:nvPr/>
        </p:nvGrpSpPr>
        <p:grpSpPr>
          <a:xfrm>
            <a:off x="4194000" y="4651200"/>
            <a:ext cx="4419360" cy="1163520"/>
            <a:chOff x="4194000" y="4651200"/>
            <a:chExt cx="4419360" cy="1163520"/>
          </a:xfrm>
        </p:grpSpPr>
        <p:pic>
          <p:nvPicPr>
            <p:cNvPr id="168" name="Rectangle 4" descr=""/>
            <p:cNvPicPr/>
            <p:nvPr/>
          </p:nvPicPr>
          <p:blipFill>
            <a:blip r:embed="rId1"/>
            <a:stretch/>
          </p:blipFill>
          <p:spPr>
            <a:xfrm>
              <a:off x="4196520" y="4653720"/>
              <a:ext cx="4416840" cy="1161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9" name=""/>
            <p:cNvSpPr/>
            <p:nvPr/>
          </p:nvSpPr>
          <p:spPr>
            <a:xfrm>
              <a:off x="4194000" y="4651200"/>
              <a:ext cx="4416480" cy="116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spAutoFit/>
            </a:bodyPr>
            <a:p>
              <a:pPr marL="228600" indent="-228600">
                <a:lnSpc>
                  <a:spcPct val="100000"/>
                </a:lnSpc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400" strike="noStrike" u="none">
                  <a:solidFill>
                    <a:srgbClr val="090d3a"/>
                  </a:solidFill>
                  <a:effectLst/>
                  <a:uFillTx/>
                  <a:latin typeface="Verdana"/>
                </a:rPr>
                <a:t>Visit </a:t>
              </a:r>
              <a:r>
                <a:rPr b="0" lang="en-US" sz="1400" strike="noStrike" u="sng">
                  <a:solidFill>
                    <a:srgbClr val="fc0128"/>
                  </a:solidFill>
                  <a:effectLst/>
                  <a:uFillTx/>
                  <a:latin typeface="Verdana"/>
                  <a:hlinkClick r:id="rId2"/>
                </a:rPr>
                <a:t>www.SundayBizSys.com</a:t>
              </a:r>
              <a:r>
                <a:rPr b="0" lang="en-US" sz="1400" strike="noStrike" u="none">
                  <a:solidFill>
                    <a:srgbClr val="0b52fc"/>
                  </a:solidFill>
                  <a:effectLst/>
                  <a:uFillTx/>
                  <a:latin typeface="Verdana"/>
                </a:rPr>
                <a:t> </a:t>
              </a:r>
              <a:r>
                <a:rPr b="0" lang="en-US" sz="1400" strike="noStrike" u="none">
                  <a:solidFill>
                    <a:srgbClr val="090d3a"/>
                  </a:solidFill>
                  <a:effectLst/>
                  <a:uFillTx/>
                  <a:latin typeface="Verdana"/>
                </a:rPr>
                <a:t>for: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  <a:p>
              <a:pPr lvl="3" marL="1371600">
                <a:lnSpc>
                  <a:spcPct val="100000"/>
                </a:lnSpc>
                <a:buClr>
                  <a:srgbClr val="090d3a"/>
                </a:buClr>
                <a:buFont typeface="Verdana"/>
                <a:buChar char="•"/>
                <a:tabLst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400" strike="noStrike" u="none">
                  <a:solidFill>
                    <a:srgbClr val="090d3a"/>
                  </a:solidFill>
                  <a:effectLst/>
                  <a:uFillTx/>
                  <a:latin typeface="Verdana"/>
                </a:rPr>
                <a:t>Additional information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  <a:p>
              <a:pPr lvl="3" marL="1371600">
                <a:lnSpc>
                  <a:spcPct val="100000"/>
                </a:lnSpc>
                <a:buClr>
                  <a:srgbClr val="090d3a"/>
                </a:buClr>
                <a:buFont typeface="Verdana"/>
                <a:buChar char="•"/>
                <a:tabLst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400" strike="noStrike" u="none">
                  <a:solidFill>
                    <a:srgbClr val="090d3a"/>
                  </a:solidFill>
                  <a:effectLst/>
                  <a:uFillTx/>
                  <a:latin typeface="Verdana"/>
                </a:rPr>
                <a:t>Free product demos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  <a:p>
              <a:pPr lvl="3" marL="1371600">
                <a:lnSpc>
                  <a:spcPct val="100000"/>
                </a:lnSpc>
                <a:buClr>
                  <a:srgbClr val="090d3a"/>
                </a:buClr>
                <a:buFont typeface="Verdana"/>
                <a:buChar char="•"/>
                <a:tabLst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400" strike="noStrike" u="none">
                  <a:solidFill>
                    <a:srgbClr val="090d3a"/>
                  </a:solidFill>
                  <a:effectLst/>
                  <a:uFillTx/>
                  <a:latin typeface="Verdana"/>
                </a:rPr>
                <a:t>Pricing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  <a:p>
              <a:pPr lvl="3" marL="1371600">
                <a:lnSpc>
                  <a:spcPct val="100000"/>
                </a:lnSpc>
                <a:buClr>
                  <a:srgbClr val="090d3a"/>
                </a:buClr>
                <a:buFont typeface="Verdana"/>
                <a:buChar char="•"/>
                <a:tabLst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400" strike="noStrike" u="none">
                  <a:solidFill>
                    <a:srgbClr val="090d3a"/>
                  </a:solidFill>
                  <a:effectLst/>
                  <a:uFillTx/>
                  <a:latin typeface="Verdana"/>
                </a:rPr>
                <a:t>Links to purchase software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</p:txBody>
        </p:sp>
      </p:grpSp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380520" y="1676160"/>
            <a:ext cx="6248520" cy="3352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>
              <a:spcBef>
                <a:spcPts val="476"/>
              </a:spcBef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1" lang="en-US" sz="19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QMS Software solutions for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95000"/>
              <a:buFont typeface="Arial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Document control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95000"/>
              <a:buFont typeface="Arial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Corrective and preventive action management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95000"/>
              <a:buFont typeface="Arial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Non-conformance tracking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95000"/>
              <a:buFont typeface="Arial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Audit Management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95000"/>
              <a:buFont typeface="Arial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Control of calibrated equipment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95000"/>
              <a:buFont typeface="Arial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Employee training management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95000"/>
              <a:buFont typeface="Arial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Supplier management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95000"/>
              <a:buFont typeface="Arial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FMEA / Risk management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95000"/>
              <a:buFont typeface="Arial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Preventive Maintenance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71" name="Rectangle 6"/>
          <p:cNvSpPr/>
          <p:nvPr/>
        </p:nvSpPr>
        <p:spPr>
          <a:xfrm>
            <a:off x="1933560" y="6093000"/>
            <a:ext cx="550872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Segoe Semibold"/>
                <a:ea typeface="Arial"/>
              </a:rPr>
              <a:t>© 2024 Sunday Business Systems. All rights reserved.  This presentation is for informational purposes only.   Sunday Business Systems MAKES NO WARRANTIES, EXPRESS OR IMPLIED, IN THIS SUMMARY. Microsoft is a registered trademark of Microsoft Corporation in the United States and/or other countries.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Form Navigation 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5" name="Content Placeholder 3" descr=""/>
          <p:cNvPicPr/>
          <p:nvPr/>
        </p:nvPicPr>
        <p:blipFill>
          <a:blip r:embed="rId1"/>
          <a:stretch/>
        </p:blipFill>
        <p:spPr>
          <a:xfrm>
            <a:off x="152280" y="2708280"/>
            <a:ext cx="8610840" cy="53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Speech Bubble: Rectangle with Corners Rounded 4"/>
          <p:cNvSpPr/>
          <p:nvPr/>
        </p:nvSpPr>
        <p:spPr>
          <a:xfrm>
            <a:off x="457200" y="960120"/>
            <a:ext cx="1371600" cy="792720"/>
          </a:xfrm>
          <a:prstGeom prst="wedgeRoundRectCallout">
            <a:avLst>
              <a:gd name="adj1" fmla="val 25726"/>
              <a:gd name="adj2" fmla="val 178597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Move to FIRST Record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7" name="Speech Bubble: Rectangle with Corners Rounded 5"/>
          <p:cNvSpPr/>
          <p:nvPr/>
        </p:nvSpPr>
        <p:spPr>
          <a:xfrm>
            <a:off x="2971800" y="1075320"/>
            <a:ext cx="1371600" cy="561960"/>
          </a:xfrm>
          <a:prstGeom prst="wedgeRoundRectCallout">
            <a:avLst>
              <a:gd name="adj1" fmla="val 25726"/>
              <a:gd name="adj2" fmla="val 251981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Move to LAST Record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8" name="Speech Bubble: Rectangle with Corners Rounded 6"/>
          <p:cNvSpPr/>
          <p:nvPr/>
        </p:nvSpPr>
        <p:spPr>
          <a:xfrm>
            <a:off x="2819520" y="4001040"/>
            <a:ext cx="1371600" cy="561960"/>
          </a:xfrm>
          <a:prstGeom prst="wedgeRoundRectCallout">
            <a:avLst>
              <a:gd name="adj1" fmla="val 7620"/>
              <a:gd name="adj2" fmla="val -214532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Move to NEXT Record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9" name="Speech Bubble: Rectangle with Corners Rounded 7"/>
          <p:cNvSpPr/>
          <p:nvPr/>
        </p:nvSpPr>
        <p:spPr>
          <a:xfrm>
            <a:off x="685800" y="3885840"/>
            <a:ext cx="1371600" cy="792720"/>
          </a:xfrm>
          <a:prstGeom prst="wedgeRoundRectCallout">
            <a:avLst>
              <a:gd name="adj1" fmla="val 44513"/>
              <a:gd name="adj2" fmla="val -149634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Move to PREVIOUS Record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0" name="Speech Bubble: Rectangle with Corners Rounded 8"/>
          <p:cNvSpPr/>
          <p:nvPr/>
        </p:nvSpPr>
        <p:spPr>
          <a:xfrm>
            <a:off x="4724280" y="4001040"/>
            <a:ext cx="1371600" cy="561960"/>
          </a:xfrm>
          <a:prstGeom prst="wedgeRoundRectCallout">
            <a:avLst>
              <a:gd name="adj1" fmla="val -61620"/>
              <a:gd name="adj2" fmla="val -212995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ADD NEW Record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1" name="Speech Bubble: Rectangle with Corners Rounded 9"/>
          <p:cNvSpPr/>
          <p:nvPr/>
        </p:nvSpPr>
        <p:spPr>
          <a:xfrm>
            <a:off x="6189840" y="1002960"/>
            <a:ext cx="2649240" cy="792720"/>
          </a:xfrm>
          <a:prstGeom prst="wedgeRoundRectCallout">
            <a:avLst>
              <a:gd name="adj1" fmla="val -18277"/>
              <a:gd name="adj2" fmla="val -47050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…currently indicating the filter is OFF and all records are displayed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2" name="Speech Bubble: Rectangle with Corners Rounded 10"/>
          <p:cNvSpPr/>
          <p:nvPr/>
        </p:nvSpPr>
        <p:spPr>
          <a:xfrm>
            <a:off x="4794120" y="1018440"/>
            <a:ext cx="1371600" cy="561960"/>
          </a:xfrm>
          <a:prstGeom prst="wedgeRoundRectCallout">
            <a:avLst>
              <a:gd name="adj1" fmla="val 25726"/>
              <a:gd name="adj2" fmla="val 251726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Filter Indicator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3" name="Speech Bubble: Rectangle with Corners Rounded 2"/>
          <p:cNvSpPr/>
          <p:nvPr/>
        </p:nvSpPr>
        <p:spPr>
          <a:xfrm>
            <a:off x="6934320" y="3885840"/>
            <a:ext cx="1371600" cy="792720"/>
          </a:xfrm>
          <a:prstGeom prst="wedgeRoundRectCallout">
            <a:avLst>
              <a:gd name="adj1" fmla="val -22476"/>
              <a:gd name="adj2" fmla="val -139101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Global Search function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Two ways to view data in forms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5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may be viewed in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Form View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one record at a time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Datasheet View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multiple records displayed like in a spreadsheet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Subforms may be displayed by clicking the + on the left-hand side of the record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Not all forms are designed for Datasheet view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6" name="Picture 3" descr=""/>
          <p:cNvPicPr/>
          <p:nvPr/>
        </p:nvPicPr>
        <p:blipFill>
          <a:blip r:embed="rId1"/>
          <a:stretch/>
        </p:blipFill>
        <p:spPr>
          <a:xfrm>
            <a:off x="233280" y="3657600"/>
            <a:ext cx="4262400" cy="2438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Picture 4" descr=""/>
          <p:cNvPicPr/>
          <p:nvPr/>
        </p:nvPicPr>
        <p:blipFill>
          <a:blip r:embed="rId2"/>
          <a:stretch/>
        </p:blipFill>
        <p:spPr>
          <a:xfrm>
            <a:off x="4905360" y="3657600"/>
            <a:ext cx="3781440" cy="2438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TextBox 5"/>
          <p:cNvSpPr/>
          <p:nvPr/>
        </p:nvSpPr>
        <p:spPr>
          <a:xfrm>
            <a:off x="1638720" y="3395520"/>
            <a:ext cx="1119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Form 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9" name="TextBox 6"/>
          <p:cNvSpPr/>
          <p:nvPr/>
        </p:nvSpPr>
        <p:spPr>
          <a:xfrm>
            <a:off x="6258240" y="3360600"/>
            <a:ext cx="1573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Datasheet 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Forms in Datasheet View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1" name="Content Placeholder 3" descr=""/>
          <p:cNvPicPr/>
          <p:nvPr/>
        </p:nvPicPr>
        <p:blipFill>
          <a:blip r:embed="rId1"/>
          <a:stretch/>
        </p:blipFill>
        <p:spPr>
          <a:xfrm>
            <a:off x="1104840" y="1158840"/>
            <a:ext cx="6858000" cy="4390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" name="Speech Bubble: Rectangle with Corners Rounded 4"/>
          <p:cNvSpPr/>
          <p:nvPr/>
        </p:nvSpPr>
        <p:spPr>
          <a:xfrm>
            <a:off x="4952880" y="4045680"/>
            <a:ext cx="1506600" cy="496440"/>
          </a:xfrm>
          <a:prstGeom prst="wedgeRoundRectCallout">
            <a:avLst>
              <a:gd name="adj1" fmla="val -77805"/>
              <a:gd name="adj2" fmla="val -130578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2) Select Datasheet View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3" name="Speech Bubble: Rectangle with Corners Rounded 5"/>
          <p:cNvSpPr/>
          <p:nvPr/>
        </p:nvSpPr>
        <p:spPr>
          <a:xfrm>
            <a:off x="762120" y="1909080"/>
            <a:ext cx="1506240" cy="298440"/>
          </a:xfrm>
          <a:prstGeom prst="wedgeRoundRectCallout">
            <a:avLst>
              <a:gd name="adj1" fmla="val 54083"/>
              <a:gd name="adj2" fmla="val 123009"/>
              <a:gd name="adj3" fmla="val 16667"/>
            </a:avLst>
          </a:prstGeom>
          <a:solidFill>
            <a:srgbClr val="ffff99"/>
          </a:solidFill>
          <a:ln w="9360">
            <a:solidFill>
              <a:srgbClr val="00ae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1) Right Click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Datasheet View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Drag column to re-arrange column order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Drag column separator to change width (double-click to auto re-size)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Sort and filter with a click on the right button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6" name="Picture 3" descr=""/>
          <p:cNvPicPr/>
          <p:nvPr/>
        </p:nvPicPr>
        <p:blipFill>
          <a:blip r:embed="rId1"/>
          <a:stretch/>
        </p:blipFill>
        <p:spPr>
          <a:xfrm>
            <a:off x="1600200" y="2209680"/>
            <a:ext cx="5648400" cy="31244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Datasheet View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Drag column separator to change width (double-click to auto re-size)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9" name="Picture 5" descr=""/>
          <p:cNvPicPr/>
          <p:nvPr/>
        </p:nvPicPr>
        <p:blipFill>
          <a:blip r:embed="rId1"/>
          <a:stretch/>
        </p:blipFill>
        <p:spPr>
          <a:xfrm>
            <a:off x="1581120" y="1681200"/>
            <a:ext cx="5981760" cy="34956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Return to Form View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61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Right click tab - select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Form View 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 return to form view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OR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Select the desired row and double click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62" name="Picture 3" descr=""/>
          <p:cNvPicPr/>
          <p:nvPr/>
        </p:nvPicPr>
        <p:blipFill>
          <a:blip r:embed="rId1"/>
          <a:stretch/>
        </p:blipFill>
        <p:spPr>
          <a:xfrm>
            <a:off x="2057400" y="1454040"/>
            <a:ext cx="4324320" cy="18669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</TotalTime>
  <Application>LibreOffice/25.2.3.2$Linux_X86_64 LibreOffice_project/520$Build-2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2004-05-20T14:29:47Z</dcterms:created>
  <dc:creator>Andrew Stack</dc:creator>
  <dc:description/>
  <dc:language>en-US</dc:language>
  <cp:lastModifiedBy>Andrew Stack</cp:lastModifiedBy>
  <dcterms:modified xsi:type="dcterms:W3CDTF">2025-03-06T16:50:41Z</dcterms:modified>
  <cp:revision>70</cp:revision>
  <dc:subject/>
  <dc:title>Asset Tracking</dc:title>
</cp:coreProperties>
</file>